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embedTrueTypeFonts="1" saveSubsetFonts="1">
  <p:sldMasterIdLst>
    <p:sldMasterId id="2147483648" r:id="rId1"/>
  </p:sldMasterIdLst>
  <p:notesMasterIdLst>
    <p:notesMasterId r:id="rId20"/>
  </p:notesMasterIdLst>
  <p:handoutMasterIdLst>
    <p:handoutMasterId r:id="rId21"/>
  </p:handoutMasterIdLst>
  <p:sldIdLst>
    <p:sldId id="6558" r:id="rId2"/>
    <p:sldId id="6587" r:id="rId3"/>
    <p:sldId id="6300" r:id="rId4"/>
    <p:sldId id="6392" r:id="rId5"/>
    <p:sldId id="6583" r:id="rId6"/>
    <p:sldId id="6539" r:id="rId7"/>
    <p:sldId id="6584" r:id="rId8"/>
    <p:sldId id="6540" r:id="rId9"/>
    <p:sldId id="6530" r:id="rId10"/>
    <p:sldId id="6545" r:id="rId11"/>
    <p:sldId id="6541" r:id="rId12"/>
    <p:sldId id="6585" r:id="rId13"/>
    <p:sldId id="6589" r:id="rId14"/>
    <p:sldId id="6542" r:id="rId15"/>
    <p:sldId id="6536" r:id="rId16"/>
    <p:sldId id="6557" r:id="rId17"/>
    <p:sldId id="6586" r:id="rId18"/>
    <p:sldId id="6328" r:id="rId19"/>
  </p:sldIdLst>
  <p:sldSz cx="12192000" cy="6858000"/>
  <p:notesSz cx="6858000" cy="9144000"/>
  <p:embeddedFontLst>
    <p:embeddedFont>
      <p:font typeface="庞门正道标题体" panose="02010600030101010101" charset="-122"/>
      <p:regular r:id="rId22"/>
    </p:embeddedFont>
    <p:embeddedFont>
      <p:font typeface="腾讯体" panose="02010600030101010101" charset="-122"/>
      <p:regular r:id="rId23"/>
    </p:embeddedFont>
    <p:embeddedFont>
      <p:font typeface="Calibri" panose="020F0502020204030204" pitchFamily="34" charset="0"/>
      <p:regular r:id="rId24"/>
      <p:bold r:id="rId25"/>
      <p:italic r:id="rId26"/>
      <p:boldItalic r:id="rId27"/>
    </p:embeddedFont>
    <p:embeddedFont>
      <p:font typeface="Cambria Math" panose="02040503050406030204" pitchFamily="18" charset="0"/>
      <p:regular r:id="rId28"/>
    </p:embeddedFont>
    <p:embeddedFont>
      <p:font typeface="Century Gothic" panose="020B0502020202020204" pitchFamily="34" charset="0"/>
      <p:regular r:id="rId29"/>
      <p:bold r:id="rId30"/>
      <p:italic r:id="rId31"/>
      <p:boldItalic r:id="rId32"/>
    </p:embeddedFont>
    <p:embeddedFont>
      <p:font typeface="Open Sans" panose="02010600030101010101" charset="0"/>
      <p:regular r:id="rId33"/>
      <p:bold r:id="rId34"/>
      <p:italic r:id="rId35"/>
      <p:boldItalic r:id="rId36"/>
    </p:embeddedFont>
    <p:embeddedFont>
      <p:font typeface="Open Sans Light" panose="02010600030101010101" charset="0"/>
      <p:regular r:id="rId37"/>
      <p:italic r:id="rId38"/>
    </p:embeddedFont>
    <p:embeddedFont>
      <p:font typeface="等线" panose="02010600030101010101" pitchFamily="2" charset="-122"/>
      <p:regular r:id="rId39"/>
      <p:bold r:id="rId40"/>
    </p:embeddedFont>
    <p:embeddedFont>
      <p:font typeface="黑体" panose="02010609060101010101" pitchFamily="49" charset="-122"/>
      <p:regular r:id="rId41"/>
    </p:embeddedFont>
    <p:embeddedFont>
      <p:font typeface="微软雅黑 Light" panose="020B0502040204020203" pitchFamily="34" charset="-122"/>
      <p:regular r:id="rId42"/>
    </p:embeddedFont>
  </p:embeddedFontLst>
  <p:custDataLst>
    <p:tags r:id="rId43"/>
  </p:custDataLst>
  <p:defaultTex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07060" indent="-17335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16025" indent="-34925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826260" indent="-52578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435225" indent="-70167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167255" algn="l" defTabSz="866775"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600960" algn="l" defTabSz="866775"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034030" algn="l" defTabSz="866775"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467735" algn="l" defTabSz="866775" rtl="0" eaLnBrk="1" latinLnBrk="0" hangingPunct="1">
      <a:defRPr kern="1200">
        <a:solidFill>
          <a:schemeClr val="tx1"/>
        </a:solidFill>
        <a:latin typeface="Calibri" panose="020F050202020403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pos="3839">
          <p15:clr>
            <a:srgbClr val="A4A3A4"/>
          </p15:clr>
        </p15:guide>
        <p15:guide id="2" pos="7378">
          <p15:clr>
            <a:srgbClr val="A4A3A4"/>
          </p15:clr>
        </p15:guide>
        <p15:guide id="3" orient="horz" pos="2097">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13957"/>
    <a:srgbClr val="1A2344"/>
    <a:srgbClr val="1C2546"/>
    <a:srgbClr val="FAD5B5"/>
    <a:srgbClr val="F7DACC"/>
    <a:srgbClr val="171C60"/>
    <a:srgbClr val="5EE3FE"/>
    <a:srgbClr val="6BD7F1"/>
    <a:srgbClr val="121558"/>
    <a:srgbClr val="ECED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6340" autoAdjust="0"/>
  </p:normalViewPr>
  <p:slideViewPr>
    <p:cSldViewPr>
      <p:cViewPr varScale="1">
        <p:scale>
          <a:sx n="86" d="100"/>
          <a:sy n="86" d="100"/>
        </p:scale>
        <p:origin x="514" y="67"/>
      </p:cViewPr>
      <p:guideLst>
        <p:guide pos="3839"/>
        <p:guide pos="7378"/>
        <p:guide orient="horz" pos="2097"/>
      </p:guideLst>
    </p:cSldViewPr>
  </p:slideViewPr>
  <p:outlineViewPr>
    <p:cViewPr>
      <p:scale>
        <a:sx n="100" d="100"/>
        <a:sy n="100" d="100"/>
      </p:scale>
      <p:origin x="0" y="-1560"/>
    </p:cViewPr>
  </p:outlineViewPr>
  <p:notesTextViewPr>
    <p:cViewPr>
      <p:scale>
        <a:sx n="66" d="100"/>
        <a:sy n="66" d="100"/>
      </p:scale>
      <p:origin x="0" y="0"/>
    </p:cViewPr>
  </p:notesTextViewPr>
  <p:sorterViewPr>
    <p:cViewPr>
      <p:scale>
        <a:sx n="66" d="100"/>
        <a:sy n="66" d="100"/>
      </p:scale>
      <p:origin x="0" y="0"/>
    </p:cViewPr>
  </p:sorterViewPr>
  <p:notesViewPr>
    <p:cSldViewPr>
      <p:cViewPr varScale="1">
        <p:scale>
          <a:sx n="83" d="100"/>
          <a:sy n="83" d="100"/>
        </p:scale>
        <p:origin x="3894" y="10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9" Type="http://schemas.openxmlformats.org/officeDocument/2006/relationships/font" Target="fonts/font18.fntdata"/><Relationship Id="rId21" Type="http://schemas.openxmlformats.org/officeDocument/2006/relationships/handoutMaster" Target="handoutMasters/handoutMaster1.xml"/><Relationship Id="rId34" Type="http://schemas.openxmlformats.org/officeDocument/2006/relationships/font" Target="fonts/font13.fntdata"/><Relationship Id="rId42" Type="http://schemas.openxmlformats.org/officeDocument/2006/relationships/font" Target="fonts/font21.fntdata"/><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font" Target="fonts/font11.fntdata"/><Relationship Id="rId37" Type="http://schemas.openxmlformats.org/officeDocument/2006/relationships/font" Target="fonts/font16.fntdata"/><Relationship Id="rId40" Type="http://schemas.openxmlformats.org/officeDocument/2006/relationships/font" Target="fonts/font19.fntdata"/><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36" Type="http://schemas.openxmlformats.org/officeDocument/2006/relationships/font" Target="fonts/font1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0.fntdata"/><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35" Type="http://schemas.openxmlformats.org/officeDocument/2006/relationships/font" Target="fonts/font14.fntdata"/><Relationship Id="rId43" Type="http://schemas.openxmlformats.org/officeDocument/2006/relationships/tags" Target="tags/tag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font" Target="fonts/font12.fntdata"/><Relationship Id="rId38" Type="http://schemas.openxmlformats.org/officeDocument/2006/relationships/font" Target="fonts/font17.fntdata"/><Relationship Id="rId46" Type="http://schemas.openxmlformats.org/officeDocument/2006/relationships/theme" Target="theme/theme1.xml"/><Relationship Id="rId20" Type="http://schemas.openxmlformats.org/officeDocument/2006/relationships/notesMaster" Target="notesMasters/notesMaster1.xml"/><Relationship Id="rId41" Type="http://schemas.openxmlformats.org/officeDocument/2006/relationships/font" Target="fonts/font20.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17742FC-62BB-4B81-9CA5-3B750A4B4580}" type="datetimeFigureOut">
              <a:rPr lang="zh-CN" altLang="en-US" smtClean="0"/>
              <a:t>2021/4/14</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67E82F1-5B17-4D95-A6D6-EB96F2D72B61}" type="slidenum">
              <a:rPr lang="zh-CN" altLang="en-US" smtClean="0"/>
              <a:t>‹#›</a:t>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pPr>
              <a:defRPr/>
            </a:pPr>
            <a:fld id="{06024D97-E667-405D-B634-E583E2108D71}" type="datetimeFigureOut">
              <a:rPr lang="zh-CN" altLang="en-US"/>
              <a:t>2021/4/14</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lstStyle>
            <a:lvl1pPr algn="r">
              <a:defRPr sz="1200"/>
            </a:lvl1pPr>
          </a:lstStyle>
          <a:p>
            <a:fld id="{418F03C3-53C1-4F10-8DAF-D1F318E96C6E}" type="slidenum">
              <a:rPr lang="zh-CN" altLang="en-US"/>
              <a:t>‹#›</a:t>
            </a:fld>
            <a:endParaRPr lang="zh-CN"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35" kern="1200">
        <a:solidFill>
          <a:schemeClr val="tx1"/>
        </a:solidFill>
        <a:latin typeface="+mn-lt"/>
        <a:ea typeface="+mn-ea"/>
        <a:cs typeface="+mn-cs"/>
      </a:defRPr>
    </a:lvl1pPr>
    <a:lvl2pPr marL="432435" algn="l" rtl="0" eaLnBrk="0" fontAlgn="base" hangingPunct="0">
      <a:spcBef>
        <a:spcPct val="30000"/>
      </a:spcBef>
      <a:spcAft>
        <a:spcPct val="0"/>
      </a:spcAft>
      <a:defRPr sz="1235" kern="1200">
        <a:solidFill>
          <a:schemeClr val="tx1"/>
        </a:solidFill>
        <a:latin typeface="+mn-lt"/>
        <a:ea typeface="+mn-ea"/>
        <a:cs typeface="+mn-cs"/>
      </a:defRPr>
    </a:lvl2pPr>
    <a:lvl3pPr marL="865505" algn="l" rtl="0" eaLnBrk="0" fontAlgn="base" hangingPunct="0">
      <a:spcBef>
        <a:spcPct val="30000"/>
      </a:spcBef>
      <a:spcAft>
        <a:spcPct val="0"/>
      </a:spcAft>
      <a:defRPr sz="1235" kern="1200">
        <a:solidFill>
          <a:schemeClr val="tx1"/>
        </a:solidFill>
        <a:latin typeface="+mn-lt"/>
        <a:ea typeface="+mn-ea"/>
        <a:cs typeface="+mn-cs"/>
      </a:defRPr>
    </a:lvl3pPr>
    <a:lvl4pPr marL="1299210" algn="l" rtl="0" eaLnBrk="0" fontAlgn="base" hangingPunct="0">
      <a:spcBef>
        <a:spcPct val="30000"/>
      </a:spcBef>
      <a:spcAft>
        <a:spcPct val="0"/>
      </a:spcAft>
      <a:defRPr sz="1235" kern="1200">
        <a:solidFill>
          <a:schemeClr val="tx1"/>
        </a:solidFill>
        <a:latin typeface="+mn-lt"/>
        <a:ea typeface="+mn-ea"/>
        <a:cs typeface="+mn-cs"/>
      </a:defRPr>
    </a:lvl4pPr>
    <a:lvl5pPr marL="1732915" algn="l" rtl="0" eaLnBrk="0" fontAlgn="base" hangingPunct="0">
      <a:spcBef>
        <a:spcPct val="30000"/>
      </a:spcBef>
      <a:spcAft>
        <a:spcPct val="0"/>
      </a:spcAft>
      <a:defRPr sz="1235" kern="1200">
        <a:solidFill>
          <a:schemeClr val="tx1"/>
        </a:solidFill>
        <a:latin typeface="+mn-lt"/>
        <a:ea typeface="+mn-ea"/>
        <a:cs typeface="+mn-cs"/>
      </a:defRPr>
    </a:lvl5pPr>
    <a:lvl6pPr marL="2166620" algn="l" defTabSz="866775" rtl="0" eaLnBrk="1" latinLnBrk="0" hangingPunct="1">
      <a:defRPr sz="1235" kern="1200">
        <a:solidFill>
          <a:schemeClr val="tx1"/>
        </a:solidFill>
        <a:latin typeface="+mn-lt"/>
        <a:ea typeface="+mn-ea"/>
        <a:cs typeface="+mn-cs"/>
      </a:defRPr>
    </a:lvl6pPr>
    <a:lvl7pPr marL="2600325" algn="l" defTabSz="866775" rtl="0" eaLnBrk="1" latinLnBrk="0" hangingPunct="1">
      <a:defRPr sz="1235" kern="1200">
        <a:solidFill>
          <a:schemeClr val="tx1"/>
        </a:solidFill>
        <a:latin typeface="+mn-lt"/>
        <a:ea typeface="+mn-ea"/>
        <a:cs typeface="+mn-cs"/>
      </a:defRPr>
    </a:lvl7pPr>
    <a:lvl8pPr marL="3033395" algn="l" defTabSz="866775" rtl="0" eaLnBrk="1" latinLnBrk="0" hangingPunct="1">
      <a:defRPr sz="1235" kern="1200">
        <a:solidFill>
          <a:schemeClr val="tx1"/>
        </a:solidFill>
        <a:latin typeface="+mn-lt"/>
        <a:ea typeface="+mn-ea"/>
        <a:cs typeface="+mn-cs"/>
      </a:defRPr>
    </a:lvl8pPr>
    <a:lvl9pPr marL="3467100" algn="l" defTabSz="866775" rtl="0" eaLnBrk="1" latinLnBrk="0" hangingPunct="1">
      <a:defRPr sz="1235"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18F03C3-53C1-4F10-8DAF-D1F318E96C6E}"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11</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12</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13</a:t>
            </a:fld>
            <a:endParaRPr lang="zh-CN" altLang="en-US"/>
          </a:p>
        </p:txBody>
      </p:sp>
    </p:spTree>
    <p:extLst>
      <p:ext uri="{BB962C8B-B14F-4D97-AF65-F5344CB8AC3E}">
        <p14:creationId xmlns:p14="http://schemas.microsoft.com/office/powerpoint/2010/main" val="23251995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14</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15</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16</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17</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18</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18F03C3-53C1-4F10-8DAF-D1F318E96C6E}" type="slidenum">
              <a:rPr lang="zh-CN" altLang="en-US" smtClean="0"/>
              <a:t>3</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4</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5</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6</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7</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8</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9</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t>10</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1_标题幻灯片">
    <p:bg>
      <p:bgRef idx="1001">
        <a:schemeClr val="bg1"/>
      </p:bgRef>
    </p:bg>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5" y="0"/>
            <a:ext cx="12189850" cy="6858000"/>
          </a:xfrm>
          <a:prstGeom prst="rect">
            <a:avLst/>
          </a:prstGeom>
        </p:spPr>
      </p:pic>
    </p:spTree>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5" y="0"/>
            <a:ext cx="12189850" cy="685800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标题幻灯片">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075" y="0"/>
            <a:ext cx="12189850" cy="685800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1_空白">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p:txStyles>
    <p:titleStyle>
      <a:lvl1pPr algn="l" defTabSz="866775" rtl="0" eaLnBrk="1" latinLnBrk="0" hangingPunct="1">
        <a:lnSpc>
          <a:spcPct val="90000"/>
        </a:lnSpc>
        <a:spcBef>
          <a:spcPct val="0"/>
        </a:spcBef>
        <a:buNone/>
        <a:defRPr sz="4170" kern="1200">
          <a:solidFill>
            <a:schemeClr val="tx1"/>
          </a:solidFill>
          <a:latin typeface="+mj-lt"/>
          <a:ea typeface="+mj-ea"/>
          <a:cs typeface="+mj-cs"/>
        </a:defRPr>
      </a:lvl1pPr>
    </p:titleStyle>
    <p:bodyStyle>
      <a:lvl1pPr marL="216535" indent="-216535" algn="l" defTabSz="866775" rtl="0" eaLnBrk="1" latinLnBrk="0" hangingPunct="1">
        <a:lnSpc>
          <a:spcPct val="90000"/>
        </a:lnSpc>
        <a:spcBef>
          <a:spcPts val="950"/>
        </a:spcBef>
        <a:buFont typeface="Arial" panose="020B0604020202020204" pitchFamily="34" charset="0"/>
        <a:buChar char="•"/>
        <a:defRPr sz="2655" kern="1200">
          <a:solidFill>
            <a:schemeClr val="tx1"/>
          </a:solidFill>
          <a:latin typeface="+mn-lt"/>
          <a:ea typeface="+mn-ea"/>
          <a:cs typeface="+mn-cs"/>
        </a:defRPr>
      </a:lvl1pPr>
      <a:lvl2pPr marL="650240" indent="-216535" algn="l" defTabSz="866775" rtl="0" eaLnBrk="1" latinLnBrk="0" hangingPunct="1">
        <a:lnSpc>
          <a:spcPct val="90000"/>
        </a:lnSpc>
        <a:spcBef>
          <a:spcPts val="475"/>
        </a:spcBef>
        <a:buFont typeface="Arial" panose="020B0604020202020204" pitchFamily="34" charset="0"/>
        <a:buChar char="•"/>
        <a:defRPr sz="2275" kern="1200">
          <a:solidFill>
            <a:schemeClr val="tx1"/>
          </a:solidFill>
          <a:latin typeface="+mn-lt"/>
          <a:ea typeface="+mn-ea"/>
          <a:cs typeface="+mn-cs"/>
        </a:defRPr>
      </a:lvl2pPr>
      <a:lvl3pPr marL="1083945" indent="-216535" algn="l" defTabSz="866775" rtl="0" eaLnBrk="1" latinLnBrk="0" hangingPunct="1">
        <a:lnSpc>
          <a:spcPct val="90000"/>
        </a:lnSpc>
        <a:spcBef>
          <a:spcPts val="475"/>
        </a:spcBef>
        <a:buFont typeface="Arial" panose="020B0604020202020204" pitchFamily="34" charset="0"/>
        <a:buChar char="•"/>
        <a:defRPr sz="1895" kern="1200">
          <a:solidFill>
            <a:schemeClr val="tx1"/>
          </a:solidFill>
          <a:latin typeface="+mn-lt"/>
          <a:ea typeface="+mn-ea"/>
          <a:cs typeface="+mn-cs"/>
        </a:defRPr>
      </a:lvl3pPr>
      <a:lvl4pPr marL="1517015" indent="-216535" algn="l" defTabSz="866775" rtl="0" eaLnBrk="1" latinLnBrk="0" hangingPunct="1">
        <a:lnSpc>
          <a:spcPct val="90000"/>
        </a:lnSpc>
        <a:spcBef>
          <a:spcPts val="475"/>
        </a:spcBef>
        <a:buFont typeface="Arial" panose="020B0604020202020204" pitchFamily="34" charset="0"/>
        <a:buChar char="•"/>
        <a:defRPr sz="1705" kern="1200">
          <a:solidFill>
            <a:schemeClr val="tx1"/>
          </a:solidFill>
          <a:latin typeface="+mn-lt"/>
          <a:ea typeface="+mn-ea"/>
          <a:cs typeface="+mn-cs"/>
        </a:defRPr>
      </a:lvl4pPr>
      <a:lvl5pPr marL="1950720" indent="-216535" algn="l" defTabSz="866775" rtl="0" eaLnBrk="1" latinLnBrk="0" hangingPunct="1">
        <a:lnSpc>
          <a:spcPct val="90000"/>
        </a:lnSpc>
        <a:spcBef>
          <a:spcPts val="475"/>
        </a:spcBef>
        <a:buFont typeface="Arial" panose="020B0604020202020204" pitchFamily="34" charset="0"/>
        <a:buChar char="•"/>
        <a:defRPr sz="1705" kern="1200">
          <a:solidFill>
            <a:schemeClr val="tx1"/>
          </a:solidFill>
          <a:latin typeface="+mn-lt"/>
          <a:ea typeface="+mn-ea"/>
          <a:cs typeface="+mn-cs"/>
        </a:defRPr>
      </a:lvl5pPr>
      <a:lvl6pPr marL="2383790" indent="-216535" algn="l" defTabSz="866775" rtl="0" eaLnBrk="1" latinLnBrk="0" hangingPunct="1">
        <a:lnSpc>
          <a:spcPct val="90000"/>
        </a:lnSpc>
        <a:spcBef>
          <a:spcPts val="475"/>
        </a:spcBef>
        <a:buFont typeface="Arial" panose="020B0604020202020204" pitchFamily="34" charset="0"/>
        <a:buChar char="•"/>
        <a:defRPr sz="1705" kern="1200">
          <a:solidFill>
            <a:schemeClr val="tx1"/>
          </a:solidFill>
          <a:latin typeface="+mn-lt"/>
          <a:ea typeface="+mn-ea"/>
          <a:cs typeface="+mn-cs"/>
        </a:defRPr>
      </a:lvl6pPr>
      <a:lvl7pPr marL="2817495" indent="-216535" algn="l" defTabSz="866775" rtl="0" eaLnBrk="1" latinLnBrk="0" hangingPunct="1">
        <a:lnSpc>
          <a:spcPct val="90000"/>
        </a:lnSpc>
        <a:spcBef>
          <a:spcPts val="475"/>
        </a:spcBef>
        <a:buFont typeface="Arial" panose="020B0604020202020204" pitchFamily="34" charset="0"/>
        <a:buChar char="•"/>
        <a:defRPr sz="1705" kern="1200">
          <a:solidFill>
            <a:schemeClr val="tx1"/>
          </a:solidFill>
          <a:latin typeface="+mn-lt"/>
          <a:ea typeface="+mn-ea"/>
          <a:cs typeface="+mn-cs"/>
        </a:defRPr>
      </a:lvl7pPr>
      <a:lvl8pPr marL="3251200" indent="-216535" algn="l" defTabSz="866775" rtl="0" eaLnBrk="1" latinLnBrk="0" hangingPunct="1">
        <a:lnSpc>
          <a:spcPct val="90000"/>
        </a:lnSpc>
        <a:spcBef>
          <a:spcPts val="475"/>
        </a:spcBef>
        <a:buFont typeface="Arial" panose="020B0604020202020204" pitchFamily="34" charset="0"/>
        <a:buChar char="•"/>
        <a:defRPr sz="1705" kern="1200">
          <a:solidFill>
            <a:schemeClr val="tx1"/>
          </a:solidFill>
          <a:latin typeface="+mn-lt"/>
          <a:ea typeface="+mn-ea"/>
          <a:cs typeface="+mn-cs"/>
        </a:defRPr>
      </a:lvl8pPr>
      <a:lvl9pPr marL="3684270" indent="-216535" algn="l" defTabSz="866775" rtl="0" eaLnBrk="1" latinLnBrk="0" hangingPunct="1">
        <a:lnSpc>
          <a:spcPct val="90000"/>
        </a:lnSpc>
        <a:spcBef>
          <a:spcPts val="475"/>
        </a:spcBef>
        <a:buFont typeface="Arial" panose="020B0604020202020204" pitchFamily="34" charset="0"/>
        <a:buChar char="•"/>
        <a:defRPr sz="1705" kern="1200">
          <a:solidFill>
            <a:schemeClr val="tx1"/>
          </a:solidFill>
          <a:latin typeface="+mn-lt"/>
          <a:ea typeface="+mn-ea"/>
          <a:cs typeface="+mn-cs"/>
        </a:defRPr>
      </a:lvl9pPr>
    </p:bodyStyle>
    <p:otherStyle>
      <a:defPPr>
        <a:defRPr lang="zh-CN"/>
      </a:defPPr>
      <a:lvl1pPr marL="0" algn="l" defTabSz="866775" rtl="0" eaLnBrk="1" latinLnBrk="0" hangingPunct="1">
        <a:defRPr sz="1705" kern="1200">
          <a:solidFill>
            <a:schemeClr val="tx1"/>
          </a:solidFill>
          <a:latin typeface="+mn-lt"/>
          <a:ea typeface="+mn-ea"/>
          <a:cs typeface="+mn-cs"/>
        </a:defRPr>
      </a:lvl1pPr>
      <a:lvl2pPr marL="433705" algn="l" defTabSz="866775" rtl="0" eaLnBrk="1" latinLnBrk="0" hangingPunct="1">
        <a:defRPr sz="1705" kern="1200">
          <a:solidFill>
            <a:schemeClr val="tx1"/>
          </a:solidFill>
          <a:latin typeface="+mn-lt"/>
          <a:ea typeface="+mn-ea"/>
          <a:cs typeface="+mn-cs"/>
        </a:defRPr>
      </a:lvl2pPr>
      <a:lvl3pPr marL="866775" algn="l" defTabSz="866775" rtl="0" eaLnBrk="1" latinLnBrk="0" hangingPunct="1">
        <a:defRPr sz="1705" kern="1200">
          <a:solidFill>
            <a:schemeClr val="tx1"/>
          </a:solidFill>
          <a:latin typeface="+mn-lt"/>
          <a:ea typeface="+mn-ea"/>
          <a:cs typeface="+mn-cs"/>
        </a:defRPr>
      </a:lvl3pPr>
      <a:lvl4pPr marL="1300480" algn="l" defTabSz="866775" rtl="0" eaLnBrk="1" latinLnBrk="0" hangingPunct="1">
        <a:defRPr sz="1705" kern="1200">
          <a:solidFill>
            <a:schemeClr val="tx1"/>
          </a:solidFill>
          <a:latin typeface="+mn-lt"/>
          <a:ea typeface="+mn-ea"/>
          <a:cs typeface="+mn-cs"/>
        </a:defRPr>
      </a:lvl4pPr>
      <a:lvl5pPr marL="1734185" algn="l" defTabSz="866775" rtl="0" eaLnBrk="1" latinLnBrk="0" hangingPunct="1">
        <a:defRPr sz="1705" kern="1200">
          <a:solidFill>
            <a:schemeClr val="tx1"/>
          </a:solidFill>
          <a:latin typeface="+mn-lt"/>
          <a:ea typeface="+mn-ea"/>
          <a:cs typeface="+mn-cs"/>
        </a:defRPr>
      </a:lvl5pPr>
      <a:lvl6pPr marL="2167255" algn="l" defTabSz="866775" rtl="0" eaLnBrk="1" latinLnBrk="0" hangingPunct="1">
        <a:defRPr sz="1705" kern="1200">
          <a:solidFill>
            <a:schemeClr val="tx1"/>
          </a:solidFill>
          <a:latin typeface="+mn-lt"/>
          <a:ea typeface="+mn-ea"/>
          <a:cs typeface="+mn-cs"/>
        </a:defRPr>
      </a:lvl6pPr>
      <a:lvl7pPr marL="2600960" algn="l" defTabSz="866775" rtl="0" eaLnBrk="1" latinLnBrk="0" hangingPunct="1">
        <a:defRPr sz="1705" kern="1200">
          <a:solidFill>
            <a:schemeClr val="tx1"/>
          </a:solidFill>
          <a:latin typeface="+mn-lt"/>
          <a:ea typeface="+mn-ea"/>
          <a:cs typeface="+mn-cs"/>
        </a:defRPr>
      </a:lvl7pPr>
      <a:lvl8pPr marL="3034030" algn="l" defTabSz="866775" rtl="0" eaLnBrk="1" latinLnBrk="0" hangingPunct="1">
        <a:defRPr sz="1705" kern="1200">
          <a:solidFill>
            <a:schemeClr val="tx1"/>
          </a:solidFill>
          <a:latin typeface="+mn-lt"/>
          <a:ea typeface="+mn-ea"/>
          <a:cs typeface="+mn-cs"/>
        </a:defRPr>
      </a:lvl8pPr>
      <a:lvl9pPr marL="3467735" algn="l" defTabSz="866775" rtl="0" eaLnBrk="1" latinLnBrk="0" hangingPunct="1">
        <a:defRPr sz="170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9.jpeg"/><Relationship Id="rId7"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8" Type="http://schemas.openxmlformats.org/officeDocument/2006/relationships/notesSlide" Target="../notesSlides/notesSlide14.xml"/><Relationship Id="rId3" Type="http://schemas.openxmlformats.org/officeDocument/2006/relationships/tags" Target="../tags/tag4.xml"/><Relationship Id="rId7" Type="http://schemas.openxmlformats.org/officeDocument/2006/relationships/slideLayout" Target="../slideLayouts/slideLayout3.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tags" Target="../tags/tag7.xml"/><Relationship Id="rId5" Type="http://schemas.openxmlformats.org/officeDocument/2006/relationships/tags" Target="../tags/tag6.xml"/><Relationship Id="rId4" Type="http://schemas.openxmlformats.org/officeDocument/2006/relationships/tags" Target="../tags/tag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6.jpe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3358198" y="2034238"/>
            <a:ext cx="5475605" cy="1322070"/>
          </a:xfrm>
          <a:prstGeom prst="rect">
            <a:avLst/>
          </a:prstGeom>
          <a:noFill/>
        </p:spPr>
        <p:txBody>
          <a:bodyPr wrap="none" rtlCol="0" anchor="ctr">
            <a:spAutoFit/>
          </a:bodyPr>
          <a:lstStyle>
            <a:defPPr>
              <a:defRPr lang="zh-CN"/>
            </a:defPPr>
            <a:lvl1pPr>
              <a:defRPr sz="9600">
                <a:solidFill>
                  <a:schemeClr val="accent1"/>
                </a:solidFill>
                <a:effectLst>
                  <a:outerShdw dist="63500" dir="5400000" algn="tl" rotWithShape="0">
                    <a:prstClr val="black">
                      <a:alpha val="10000"/>
                    </a:prstClr>
                  </a:outerShdw>
                </a:effectLst>
                <a:latin typeface="DIN-BlackItalic" pitchFamily="50" charset="0"/>
                <a:ea typeface="+mj-ea"/>
              </a:defRPr>
            </a:lvl1pPr>
          </a:lstStyle>
          <a:p>
            <a:pPr algn="ctr"/>
            <a:r>
              <a:rPr lang="zh-CN" altLang="en-US" sz="8000" b="1" spc="300" dirty="0">
                <a:gradFill>
                  <a:gsLst>
                    <a:gs pos="0">
                      <a:schemeClr val="accent1"/>
                    </a:gs>
                    <a:gs pos="100000">
                      <a:schemeClr val="accent1"/>
                    </a:gs>
                  </a:gsLst>
                  <a:lin ang="5400000" scaled="1"/>
                </a:gradFill>
                <a:effectLst>
                  <a:outerShdw dist="63500" dir="5400000" algn="tl" rotWithShape="0">
                    <a:prstClr val="black">
                      <a:alpha val="5000"/>
                    </a:prstClr>
                  </a:outerShdw>
                </a:effectLst>
                <a:latin typeface="腾讯体" panose="02010600010101010101" pitchFamily="2" charset="-122"/>
                <a:ea typeface="腾讯体" panose="02010600010101010101" pitchFamily="2" charset="-122"/>
              </a:rPr>
              <a:t>滤波器</a:t>
            </a:r>
            <a:r>
              <a:rPr lang="zh-CN" altLang="en-US" sz="8000" b="1" spc="300" dirty="0">
                <a:solidFill>
                  <a:schemeClr val="bg1"/>
                </a:solidFill>
                <a:effectLst>
                  <a:outerShdw dist="63500" dir="5400000" algn="tl" rotWithShape="0">
                    <a:prstClr val="black">
                      <a:alpha val="5000"/>
                    </a:prstClr>
                  </a:outerShdw>
                </a:effectLst>
                <a:latin typeface="腾讯体" panose="02010600010101010101" pitchFamily="2" charset="-122"/>
                <a:ea typeface="腾讯体" panose="02010600010101010101" pitchFamily="2" charset="-122"/>
              </a:rPr>
              <a:t>研讨</a:t>
            </a:r>
          </a:p>
        </p:txBody>
      </p:sp>
      <p:sp>
        <p:nvSpPr>
          <p:cNvPr id="14" name="文本框 13"/>
          <p:cNvSpPr txBox="1"/>
          <p:nvPr/>
        </p:nvSpPr>
        <p:spPr>
          <a:xfrm>
            <a:off x="2892605" y="3563724"/>
            <a:ext cx="6413935" cy="369332"/>
          </a:xfrm>
          <a:prstGeom prst="rect">
            <a:avLst/>
          </a:prstGeom>
        </p:spPr>
        <p:txBody>
          <a:bodyPr wrap="none">
            <a:spAutoFit/>
          </a:bodyPr>
          <a:lstStyle>
            <a:defPPr>
              <a:defRPr lang="zh-CN"/>
            </a:defPPr>
            <a:lvl1pPr>
              <a:defRPr sz="4800">
                <a:solidFill>
                  <a:schemeClr val="bg1"/>
                </a:solidFill>
                <a:latin typeface="+mj-ea"/>
                <a:ea typeface="+mj-ea"/>
              </a:defRPr>
            </a:lvl1pPr>
          </a:lstStyle>
          <a:p>
            <a:pPr algn="ctr"/>
            <a:r>
              <a:rPr lang="en-US" altLang="zh-CN" sz="1800" spc="600" dirty="0">
                <a:latin typeface="+mj-lt"/>
                <a:ea typeface="庞门正道标题体" panose="02010600030101010101" pitchFamily="2" charset="-122"/>
              </a:rPr>
              <a:t>TECHNOLOGY STYLE BUSINESS PLAN</a:t>
            </a:r>
          </a:p>
        </p:txBody>
      </p:sp>
      <p:sp>
        <p:nvSpPr>
          <p:cNvPr id="15" name="文本框 14"/>
          <p:cNvSpPr txBox="1"/>
          <p:nvPr/>
        </p:nvSpPr>
        <p:spPr>
          <a:xfrm>
            <a:off x="5063356" y="5086419"/>
            <a:ext cx="1859280" cy="306705"/>
          </a:xfrm>
          <a:prstGeom prst="rect">
            <a:avLst/>
          </a:prstGeom>
          <a:noFill/>
        </p:spPr>
        <p:txBody>
          <a:bodyPr wrap="none" rtlCol="0" anchor="ctr">
            <a:spAutoFit/>
          </a:bodyPr>
          <a:lstStyle/>
          <a:p>
            <a:pPr algn="ctr"/>
            <a:r>
              <a:rPr lang="zh-CN" altLang="en-US" sz="1400" spc="300" dirty="0">
                <a:solidFill>
                  <a:schemeClr val="bg1"/>
                </a:solidFill>
                <a:latin typeface="+mn-ea"/>
                <a:ea typeface="+mn-ea"/>
              </a:rPr>
              <a:t>汇报人 </a:t>
            </a:r>
            <a:r>
              <a:rPr lang="en-US" altLang="zh-CN" sz="1400" spc="300" dirty="0">
                <a:solidFill>
                  <a:schemeClr val="bg1"/>
                </a:solidFill>
                <a:latin typeface="+mn-ea"/>
                <a:ea typeface="+mn-ea"/>
              </a:rPr>
              <a:t>| </a:t>
            </a:r>
            <a:r>
              <a:rPr lang="zh-CN" altLang="en-US" sz="1400" spc="300" dirty="0">
                <a:solidFill>
                  <a:schemeClr val="bg1"/>
                </a:solidFill>
                <a:latin typeface="+mn-ea"/>
                <a:ea typeface="+mn-ea"/>
              </a:rPr>
              <a:t>林昭辉</a:t>
            </a:r>
          </a:p>
        </p:txBody>
      </p:sp>
      <p:sp>
        <p:nvSpPr>
          <p:cNvPr id="16" name="文本框 15"/>
          <p:cNvSpPr txBox="1"/>
          <p:nvPr/>
        </p:nvSpPr>
        <p:spPr>
          <a:xfrm>
            <a:off x="4368006" y="4392921"/>
            <a:ext cx="1579880" cy="429895"/>
          </a:xfrm>
          <a:prstGeom prst="rect">
            <a:avLst/>
          </a:prstGeom>
          <a:noFill/>
        </p:spPr>
        <p:txBody>
          <a:bodyPr wrap="none" rtlCol="0" anchor="ctr">
            <a:spAutoFit/>
          </a:bodyPr>
          <a:lstStyle/>
          <a:p>
            <a:pPr algn="ctr"/>
            <a:r>
              <a:rPr lang="zh-CN" altLang="en-US" sz="2200">
                <a:solidFill>
                  <a:schemeClr val="bg1"/>
                </a:solidFill>
                <a:latin typeface="+mn-ea"/>
                <a:ea typeface="+mn-ea"/>
                <a:sym typeface="+mn-ea"/>
              </a:rPr>
              <a:t>电工电子学</a:t>
            </a:r>
          </a:p>
        </p:txBody>
      </p:sp>
      <p:cxnSp>
        <p:nvCxnSpPr>
          <p:cNvPr id="20" name="直接连接符 19"/>
          <p:cNvCxnSpPr/>
          <p:nvPr/>
        </p:nvCxnSpPr>
        <p:spPr>
          <a:xfrm>
            <a:off x="6120315" y="4463217"/>
            <a:ext cx="0" cy="288032"/>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6311742" y="4392921"/>
            <a:ext cx="1021080" cy="429895"/>
          </a:xfrm>
          <a:prstGeom prst="rect">
            <a:avLst/>
          </a:prstGeom>
          <a:noFill/>
        </p:spPr>
        <p:txBody>
          <a:bodyPr wrap="none" rtlCol="0" anchor="ctr">
            <a:spAutoFit/>
          </a:bodyPr>
          <a:lstStyle/>
          <a:p>
            <a:pPr algn="ctr"/>
            <a:r>
              <a:rPr lang="zh-CN" altLang="en-US" sz="2200">
                <a:solidFill>
                  <a:schemeClr val="bg1"/>
                </a:solidFill>
                <a:latin typeface="+mn-ea"/>
                <a:ea typeface="+mn-ea"/>
                <a:sym typeface="+mn-ea"/>
              </a:rPr>
              <a:t>研讨课</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98450" y="1862455"/>
            <a:ext cx="2618740" cy="4032595"/>
            <a:chOff x="1372" y="2905"/>
            <a:chExt cx="4988" cy="6350"/>
          </a:xfrm>
        </p:grpSpPr>
        <p:sp>
          <p:nvSpPr>
            <p:cNvPr id="32" name="Rectangle 10"/>
            <p:cNvSpPr/>
            <p:nvPr/>
          </p:nvSpPr>
          <p:spPr>
            <a:xfrm>
              <a:off x="1372" y="4239"/>
              <a:ext cx="4988" cy="5017"/>
            </a:xfrm>
            <a:prstGeom prst="rect">
              <a:avLst/>
            </a:prstGeom>
            <a:solidFill>
              <a:srgbClr val="F0F0F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Light" panose="020B0502040204020203" pitchFamily="34" charset="-122"/>
                <a:ea typeface="微软雅黑 Light" panose="020B0502040204020203" pitchFamily="34" charset="-122"/>
              </a:endParaRPr>
            </a:p>
          </p:txBody>
        </p:sp>
        <p:cxnSp>
          <p:nvCxnSpPr>
            <p:cNvPr id="34" name="Straight Connector 9"/>
            <p:cNvCxnSpPr/>
            <p:nvPr/>
          </p:nvCxnSpPr>
          <p:spPr>
            <a:xfrm>
              <a:off x="1372" y="4172"/>
              <a:ext cx="4988" cy="0"/>
            </a:xfrm>
            <a:prstGeom prst="line">
              <a:avLst/>
            </a:prstGeom>
            <a:ln w="53975">
              <a:solidFill>
                <a:schemeClr val="accent1"/>
              </a:solidFill>
            </a:ln>
          </p:spPr>
          <p:style>
            <a:lnRef idx="1">
              <a:schemeClr val="accent1"/>
            </a:lnRef>
            <a:fillRef idx="0">
              <a:schemeClr val="accent1"/>
            </a:fillRef>
            <a:effectRef idx="0">
              <a:schemeClr val="accent1"/>
            </a:effectRef>
            <a:fontRef idx="minor">
              <a:schemeClr val="tx1"/>
            </a:fontRef>
          </p:style>
        </p:cxnSp>
        <p:sp>
          <p:nvSpPr>
            <p:cNvPr id="36" name="Rectangle 46"/>
            <p:cNvSpPr/>
            <p:nvPr/>
          </p:nvSpPr>
          <p:spPr>
            <a:xfrm>
              <a:off x="2282" y="2996"/>
              <a:ext cx="3808" cy="628"/>
            </a:xfrm>
            <a:prstGeom prst="rect">
              <a:avLst/>
            </a:prstGeom>
          </p:spPr>
          <p:txBody>
            <a:bodyPr vert="horz" wrap="square">
              <a:spAutoFit/>
            </a:bodyPr>
            <a:lstStyle/>
            <a:p>
              <a:pPr algn="just"/>
              <a:r>
                <a:rPr lang="zh-CN" altLang="en-US" sz="2000" b="1" dirty="0">
                  <a:solidFill>
                    <a:schemeClr val="accent1"/>
                  </a:solidFill>
                  <a:latin typeface="黑体" panose="02010609060101010101" charset="-122"/>
                  <a:ea typeface="黑体" panose="02010609060101010101" charset="-122"/>
                </a:rPr>
                <a:t>按响应分类</a:t>
              </a:r>
            </a:p>
          </p:txBody>
        </p:sp>
        <p:sp>
          <p:nvSpPr>
            <p:cNvPr id="46" name="文本框 45"/>
            <p:cNvSpPr txBox="1"/>
            <p:nvPr/>
          </p:nvSpPr>
          <p:spPr>
            <a:xfrm>
              <a:off x="1812" y="4515"/>
              <a:ext cx="4106" cy="3439"/>
            </a:xfrm>
            <a:prstGeom prst="rect">
              <a:avLst/>
            </a:prstGeom>
            <a:noFill/>
          </p:spPr>
          <p:txBody>
            <a:bodyPr wrap="square" rtlCol="0">
              <a:spAutoFit/>
            </a:bodyPr>
            <a:lstStyle>
              <a:defPPr>
                <a:defRPr lang="zh-CN"/>
              </a:defPPr>
              <a:lvl1pPr lvl="0">
                <a:lnSpc>
                  <a:spcPct val="150000"/>
                </a:lnSpc>
                <a:defRPr sz="1100" spc="100">
                  <a:solidFill>
                    <a:schemeClr val="tx2"/>
                  </a:solidFill>
                  <a:ea typeface="苹方 常规" panose="020B0300000000000000" pitchFamily="34" charset="-122"/>
                </a:defRPr>
              </a:lvl1pPr>
            </a:lstStyle>
            <a:p>
              <a:pPr>
                <a:lnSpc>
                  <a:spcPct val="170000"/>
                </a:lnSpc>
              </a:pPr>
              <a:r>
                <a:rPr lang="en-US" altLang="zh-CN" sz="2000" b="1" dirty="0">
                  <a:solidFill>
                    <a:schemeClr val="bg1"/>
                  </a:solidFill>
                  <a:latin typeface="黑体" panose="02010609060101010101" charset="-122"/>
                  <a:ea typeface="黑体" panose="02010609060101010101" charset="-122"/>
                  <a:cs typeface="黑体" panose="02010609060101010101" charset="-122"/>
                </a:rPr>
                <a:t>巴特沃斯响应(最平坦响应) 、贝塞尔响应、</a:t>
              </a:r>
            </a:p>
            <a:p>
              <a:pPr>
                <a:lnSpc>
                  <a:spcPct val="170000"/>
                </a:lnSpc>
              </a:pPr>
              <a:r>
                <a:rPr lang="en-US" altLang="zh-CN" sz="2000" b="1" dirty="0">
                  <a:solidFill>
                    <a:schemeClr val="bg1"/>
                  </a:solidFill>
                  <a:latin typeface="黑体" panose="02010609060101010101" charset="-122"/>
                  <a:ea typeface="黑体" panose="02010609060101010101" charset="-122"/>
                  <a:cs typeface="黑体" panose="02010609060101010101" charset="-122"/>
                </a:rPr>
                <a:t>切贝雪夫响应</a:t>
              </a:r>
              <a:r>
                <a:rPr lang="zh-CN" altLang="en-US" sz="2000" b="1" dirty="0">
                  <a:solidFill>
                    <a:schemeClr val="bg1"/>
                  </a:solidFill>
                  <a:latin typeface="黑体" panose="02010609060101010101" charset="-122"/>
                  <a:ea typeface="黑体" panose="02010609060101010101" charset="-122"/>
                  <a:cs typeface="黑体" panose="02010609060101010101" charset="-122"/>
                </a:rPr>
                <a:t>。</a:t>
              </a:r>
            </a:p>
          </p:txBody>
        </p:sp>
        <p:sp>
          <p:nvSpPr>
            <p:cNvPr id="54" name="任意多边形 53"/>
            <p:cNvSpPr>
              <a:spLocks noChangeAspect="1"/>
            </p:cNvSpPr>
            <p:nvPr/>
          </p:nvSpPr>
          <p:spPr bwMode="auto">
            <a:xfrm>
              <a:off x="1372" y="2905"/>
              <a:ext cx="772" cy="851"/>
            </a:xfrm>
            <a:custGeom>
              <a:avLst/>
              <a:gdLst>
                <a:gd name="connsiteX0" fmla="*/ 0 w 411351"/>
                <a:gd name="connsiteY0" fmla="*/ 0 h 490582"/>
                <a:gd name="connsiteX1" fmla="*/ 411338 w 411351"/>
                <a:gd name="connsiteY1" fmla="*/ 0 h 490582"/>
                <a:gd name="connsiteX2" fmla="*/ 411338 w 411351"/>
                <a:gd name="connsiteY2" fmla="*/ 469837 h 490582"/>
                <a:gd name="connsiteX3" fmla="*/ 379709 w 411351"/>
                <a:gd name="connsiteY3" fmla="*/ 484482 h 490582"/>
                <a:gd name="connsiteX4" fmla="*/ 205669 w 411351"/>
                <a:gd name="connsiteY4" fmla="*/ 387940 h 490582"/>
                <a:gd name="connsiteX5" fmla="*/ 31831 w 411351"/>
                <a:gd name="connsiteY5" fmla="*/ 484361 h 490582"/>
                <a:gd name="connsiteX6" fmla="*/ 0 w 411351"/>
                <a:gd name="connsiteY6" fmla="*/ 474597 h 490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1351" h="490582">
                  <a:moveTo>
                    <a:pt x="0" y="0"/>
                  </a:moveTo>
                  <a:lnTo>
                    <a:pt x="411338" y="0"/>
                  </a:lnTo>
                  <a:lnTo>
                    <a:pt x="411338" y="469837"/>
                  </a:lnTo>
                  <a:cubicBezTo>
                    <a:pt x="411862" y="489646"/>
                    <a:pt x="396572" y="493357"/>
                    <a:pt x="379709" y="484482"/>
                  </a:cubicBezTo>
                  <a:lnTo>
                    <a:pt x="205669" y="387940"/>
                  </a:lnTo>
                  <a:lnTo>
                    <a:pt x="31831" y="484361"/>
                  </a:lnTo>
                  <a:cubicBezTo>
                    <a:pt x="18921" y="493115"/>
                    <a:pt x="968" y="494890"/>
                    <a:pt x="0" y="474597"/>
                  </a:cubicBezTo>
                  <a:close/>
                </a:path>
              </a:pathLst>
            </a:custGeom>
            <a:solidFill>
              <a:schemeClr val="accent1"/>
            </a:solidFill>
            <a:ln>
              <a:noFill/>
            </a:ln>
          </p:spPr>
          <p:txBody>
            <a:bodyPr wrap="square" anchor="t">
              <a:noAutofit/>
            </a:bodyPr>
            <a:lstStyle/>
            <a:p>
              <a:pPr algn="ctr"/>
              <a:r>
                <a:rPr lang="en-US" altLang="zh-CN" sz="2400" dirty="0">
                  <a:solidFill>
                    <a:srgbClr val="1A2344"/>
                  </a:solidFill>
                  <a:latin typeface="+mj-lt"/>
                </a:rPr>
                <a:t>1</a:t>
              </a:r>
              <a:endParaRPr lang="zh-CN" altLang="en-US" sz="2400" dirty="0">
                <a:solidFill>
                  <a:srgbClr val="1A2344"/>
                </a:solidFill>
                <a:latin typeface="+mj-lt"/>
              </a:endParaRPr>
            </a:p>
          </p:txBody>
        </p:sp>
      </p:grpSp>
      <p:sp>
        <p:nvSpPr>
          <p:cNvPr id="20" name="文本框 19"/>
          <p:cNvSpPr txBox="1"/>
          <p:nvPr/>
        </p:nvSpPr>
        <p:spPr>
          <a:xfrm>
            <a:off x="5085136" y="405249"/>
            <a:ext cx="2019300" cy="645160"/>
          </a:xfrm>
          <a:prstGeom prst="rect">
            <a:avLst/>
          </a:prstGeom>
          <a:noFill/>
        </p:spPr>
        <p:txBody>
          <a:bodyPr wrap="none" rtlCol="0" anchor="ctr">
            <a:spAutoFit/>
          </a:bodyPr>
          <a:lstStyle>
            <a:defPPr>
              <a:defRPr lang="zh-CN"/>
            </a:defPPr>
            <a:lvl1pPr>
              <a:defRPr sz="2800">
                <a:solidFill>
                  <a:schemeClr val="bg1"/>
                </a:solidFill>
                <a:latin typeface="汉仪雅酷黑 75W" panose="020B0804020202020204" pitchFamily="34" charset="-122"/>
                <a:ea typeface="汉仪雅酷黑 75W" panose="020B0804020202020204" pitchFamily="34" charset="-122"/>
                <a:cs typeface="+mn-ea"/>
              </a:defRPr>
            </a:lvl1pPr>
          </a:lstStyle>
          <a:p>
            <a:pPr algn="ctr"/>
            <a:r>
              <a:rPr lang="zh-CN" altLang="en-US" sz="3600" b="1" dirty="0">
                <a:latin typeface="黑体" panose="02010609060101010101" charset="-122"/>
                <a:ea typeface="黑体" panose="02010609060101010101" charset="-122"/>
              </a:rPr>
              <a:t>其他分类</a:t>
            </a:r>
          </a:p>
        </p:txBody>
      </p:sp>
      <p:cxnSp>
        <p:nvCxnSpPr>
          <p:cNvPr id="21" name="直接连接符 20"/>
          <p:cNvCxnSpPr/>
          <p:nvPr/>
        </p:nvCxnSpPr>
        <p:spPr>
          <a:xfrm>
            <a:off x="5914766" y="1199735"/>
            <a:ext cx="36004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3" name="组合 2"/>
          <p:cNvGrpSpPr/>
          <p:nvPr/>
        </p:nvGrpSpPr>
        <p:grpSpPr>
          <a:xfrm>
            <a:off x="3331210" y="1862455"/>
            <a:ext cx="2618740" cy="4033230"/>
            <a:chOff x="1372" y="2905"/>
            <a:chExt cx="4988" cy="6351"/>
          </a:xfrm>
        </p:grpSpPr>
        <p:sp>
          <p:nvSpPr>
            <p:cNvPr id="4" name="Rectangle 10"/>
            <p:cNvSpPr/>
            <p:nvPr/>
          </p:nvSpPr>
          <p:spPr>
            <a:xfrm>
              <a:off x="1372" y="4239"/>
              <a:ext cx="4988" cy="5017"/>
            </a:xfrm>
            <a:prstGeom prst="rect">
              <a:avLst/>
            </a:prstGeom>
            <a:solidFill>
              <a:srgbClr val="F0F0F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Light" panose="020B0502040204020203" pitchFamily="34" charset="-122"/>
                <a:ea typeface="微软雅黑 Light" panose="020B0502040204020203" pitchFamily="34" charset="-122"/>
              </a:endParaRPr>
            </a:p>
          </p:txBody>
        </p:sp>
        <p:cxnSp>
          <p:nvCxnSpPr>
            <p:cNvPr id="5" name="Straight Connector 9"/>
            <p:cNvCxnSpPr/>
            <p:nvPr/>
          </p:nvCxnSpPr>
          <p:spPr>
            <a:xfrm>
              <a:off x="1372" y="4172"/>
              <a:ext cx="4988" cy="0"/>
            </a:xfrm>
            <a:prstGeom prst="line">
              <a:avLst/>
            </a:prstGeom>
            <a:ln w="53975">
              <a:solidFill>
                <a:schemeClr val="accent1"/>
              </a:solidFill>
            </a:ln>
          </p:spPr>
          <p:style>
            <a:lnRef idx="1">
              <a:schemeClr val="accent1"/>
            </a:lnRef>
            <a:fillRef idx="0">
              <a:schemeClr val="accent1"/>
            </a:fillRef>
            <a:effectRef idx="0">
              <a:schemeClr val="accent1"/>
            </a:effectRef>
            <a:fontRef idx="minor">
              <a:schemeClr val="tx1"/>
            </a:fontRef>
          </p:style>
        </p:cxnSp>
        <p:sp>
          <p:nvSpPr>
            <p:cNvPr id="6" name="Rectangle 46"/>
            <p:cNvSpPr/>
            <p:nvPr/>
          </p:nvSpPr>
          <p:spPr>
            <a:xfrm>
              <a:off x="2282" y="2996"/>
              <a:ext cx="3808" cy="628"/>
            </a:xfrm>
            <a:prstGeom prst="rect">
              <a:avLst/>
            </a:prstGeom>
          </p:spPr>
          <p:txBody>
            <a:bodyPr vert="horz" wrap="square">
              <a:spAutoFit/>
            </a:bodyPr>
            <a:lstStyle/>
            <a:p>
              <a:pPr algn="just"/>
              <a:r>
                <a:rPr lang="zh-CN" altLang="en-US" sz="2000" b="1" dirty="0">
                  <a:solidFill>
                    <a:schemeClr val="accent1"/>
                  </a:solidFill>
                  <a:latin typeface="黑体" panose="02010609060101010101" charset="-122"/>
                  <a:ea typeface="黑体" panose="02010609060101010101" charset="-122"/>
                </a:rPr>
                <a:t>按处理信号分类</a:t>
              </a:r>
            </a:p>
          </p:txBody>
        </p:sp>
        <p:sp>
          <p:nvSpPr>
            <p:cNvPr id="7" name="文本框 6"/>
            <p:cNvSpPr txBox="1"/>
            <p:nvPr/>
          </p:nvSpPr>
          <p:spPr>
            <a:xfrm>
              <a:off x="1812" y="4515"/>
              <a:ext cx="4106" cy="1791"/>
            </a:xfrm>
            <a:prstGeom prst="rect">
              <a:avLst/>
            </a:prstGeom>
            <a:noFill/>
          </p:spPr>
          <p:txBody>
            <a:bodyPr wrap="square" rtlCol="0">
              <a:spAutoFit/>
            </a:bodyPr>
            <a:lstStyle>
              <a:defPPr>
                <a:defRPr lang="zh-CN"/>
              </a:defPPr>
              <a:lvl1pPr lvl="0">
                <a:lnSpc>
                  <a:spcPct val="150000"/>
                </a:lnSpc>
                <a:defRPr sz="1100" spc="100">
                  <a:solidFill>
                    <a:schemeClr val="tx2"/>
                  </a:solidFill>
                  <a:ea typeface="苹方 常规" panose="020B0300000000000000" pitchFamily="34" charset="-122"/>
                </a:defRPr>
              </a:lvl1pPr>
            </a:lstStyle>
            <a:p>
              <a:pPr>
                <a:lnSpc>
                  <a:spcPct val="170000"/>
                </a:lnSpc>
              </a:pPr>
              <a:r>
                <a:rPr lang="en-US" altLang="zh-CN" sz="2000" b="1" dirty="0">
                  <a:solidFill>
                    <a:schemeClr val="bg1"/>
                  </a:solidFill>
                  <a:latin typeface="黑体" panose="02010609060101010101" charset="-122"/>
                  <a:ea typeface="黑体" panose="02010609060101010101" charset="-122"/>
                  <a:cs typeface="黑体" panose="02010609060101010101" charset="-122"/>
                </a:rPr>
                <a:t>模拟滤波器、</a:t>
              </a:r>
            </a:p>
            <a:p>
              <a:pPr>
                <a:lnSpc>
                  <a:spcPct val="170000"/>
                </a:lnSpc>
              </a:pPr>
              <a:r>
                <a:rPr lang="en-US" altLang="zh-CN" sz="2000" b="1" dirty="0">
                  <a:solidFill>
                    <a:schemeClr val="bg1"/>
                  </a:solidFill>
                  <a:latin typeface="黑体" panose="02010609060101010101" charset="-122"/>
                  <a:ea typeface="黑体" panose="02010609060101010101" charset="-122"/>
                  <a:cs typeface="黑体" panose="02010609060101010101" charset="-122"/>
                </a:rPr>
                <a:t>数字滤波器。</a:t>
              </a:r>
            </a:p>
          </p:txBody>
        </p:sp>
        <p:sp>
          <p:nvSpPr>
            <p:cNvPr id="8" name="任意多边形 7"/>
            <p:cNvSpPr>
              <a:spLocks noChangeAspect="1"/>
            </p:cNvSpPr>
            <p:nvPr/>
          </p:nvSpPr>
          <p:spPr bwMode="auto">
            <a:xfrm>
              <a:off x="1372" y="2905"/>
              <a:ext cx="772" cy="851"/>
            </a:xfrm>
            <a:custGeom>
              <a:avLst/>
              <a:gdLst>
                <a:gd name="connsiteX0" fmla="*/ 0 w 411351"/>
                <a:gd name="connsiteY0" fmla="*/ 0 h 490582"/>
                <a:gd name="connsiteX1" fmla="*/ 411338 w 411351"/>
                <a:gd name="connsiteY1" fmla="*/ 0 h 490582"/>
                <a:gd name="connsiteX2" fmla="*/ 411338 w 411351"/>
                <a:gd name="connsiteY2" fmla="*/ 469837 h 490582"/>
                <a:gd name="connsiteX3" fmla="*/ 379709 w 411351"/>
                <a:gd name="connsiteY3" fmla="*/ 484482 h 490582"/>
                <a:gd name="connsiteX4" fmla="*/ 205669 w 411351"/>
                <a:gd name="connsiteY4" fmla="*/ 387940 h 490582"/>
                <a:gd name="connsiteX5" fmla="*/ 31831 w 411351"/>
                <a:gd name="connsiteY5" fmla="*/ 484361 h 490582"/>
                <a:gd name="connsiteX6" fmla="*/ 0 w 411351"/>
                <a:gd name="connsiteY6" fmla="*/ 474597 h 490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1351" h="490582">
                  <a:moveTo>
                    <a:pt x="0" y="0"/>
                  </a:moveTo>
                  <a:lnTo>
                    <a:pt x="411338" y="0"/>
                  </a:lnTo>
                  <a:lnTo>
                    <a:pt x="411338" y="469837"/>
                  </a:lnTo>
                  <a:cubicBezTo>
                    <a:pt x="411862" y="489646"/>
                    <a:pt x="396572" y="493357"/>
                    <a:pt x="379709" y="484482"/>
                  </a:cubicBezTo>
                  <a:lnTo>
                    <a:pt x="205669" y="387940"/>
                  </a:lnTo>
                  <a:lnTo>
                    <a:pt x="31831" y="484361"/>
                  </a:lnTo>
                  <a:cubicBezTo>
                    <a:pt x="18921" y="493115"/>
                    <a:pt x="968" y="494890"/>
                    <a:pt x="0" y="474597"/>
                  </a:cubicBezTo>
                  <a:close/>
                </a:path>
              </a:pathLst>
            </a:custGeom>
            <a:solidFill>
              <a:schemeClr val="accent1"/>
            </a:solidFill>
            <a:ln>
              <a:noFill/>
            </a:ln>
          </p:spPr>
          <p:txBody>
            <a:bodyPr wrap="square" anchor="t">
              <a:noAutofit/>
            </a:bodyPr>
            <a:lstStyle/>
            <a:p>
              <a:pPr algn="ctr"/>
              <a:r>
                <a:rPr lang="en-US" altLang="zh-CN" sz="2400" dirty="0">
                  <a:solidFill>
                    <a:srgbClr val="1A2344"/>
                  </a:solidFill>
                  <a:latin typeface="+mj-lt"/>
                </a:rPr>
                <a:t>2</a:t>
              </a:r>
            </a:p>
          </p:txBody>
        </p:sp>
      </p:grpSp>
      <p:grpSp>
        <p:nvGrpSpPr>
          <p:cNvPr id="9" name="组合 8"/>
          <p:cNvGrpSpPr/>
          <p:nvPr/>
        </p:nvGrpSpPr>
        <p:grpSpPr>
          <a:xfrm>
            <a:off x="6275070" y="1861820"/>
            <a:ext cx="2618740" cy="4033230"/>
            <a:chOff x="1372" y="2905"/>
            <a:chExt cx="4988" cy="6351"/>
          </a:xfrm>
        </p:grpSpPr>
        <p:sp>
          <p:nvSpPr>
            <p:cNvPr id="10" name="Rectangle 10"/>
            <p:cNvSpPr/>
            <p:nvPr/>
          </p:nvSpPr>
          <p:spPr>
            <a:xfrm>
              <a:off x="1372" y="4239"/>
              <a:ext cx="4988" cy="5017"/>
            </a:xfrm>
            <a:prstGeom prst="rect">
              <a:avLst/>
            </a:prstGeom>
            <a:solidFill>
              <a:srgbClr val="F0F0F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Light" panose="020B0502040204020203" pitchFamily="34" charset="-122"/>
                <a:ea typeface="微软雅黑 Light" panose="020B0502040204020203" pitchFamily="34" charset="-122"/>
              </a:endParaRPr>
            </a:p>
          </p:txBody>
        </p:sp>
        <p:cxnSp>
          <p:nvCxnSpPr>
            <p:cNvPr id="11" name="Straight Connector 9"/>
            <p:cNvCxnSpPr/>
            <p:nvPr/>
          </p:nvCxnSpPr>
          <p:spPr>
            <a:xfrm>
              <a:off x="1372" y="4172"/>
              <a:ext cx="4988" cy="0"/>
            </a:xfrm>
            <a:prstGeom prst="line">
              <a:avLst/>
            </a:prstGeom>
            <a:ln w="53975">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Rectangle 46"/>
            <p:cNvSpPr/>
            <p:nvPr/>
          </p:nvSpPr>
          <p:spPr>
            <a:xfrm>
              <a:off x="2282" y="2996"/>
              <a:ext cx="3808" cy="628"/>
            </a:xfrm>
            <a:prstGeom prst="rect">
              <a:avLst/>
            </a:prstGeom>
          </p:spPr>
          <p:txBody>
            <a:bodyPr vert="horz" wrap="square">
              <a:spAutoFit/>
            </a:bodyPr>
            <a:lstStyle/>
            <a:p>
              <a:pPr algn="just"/>
              <a:r>
                <a:rPr lang="zh-CN" altLang="en-US" sz="2000" b="1" dirty="0">
                  <a:solidFill>
                    <a:schemeClr val="accent1"/>
                  </a:solidFill>
                  <a:latin typeface="黑体" panose="02010609060101010101" charset="-122"/>
                  <a:ea typeface="黑体" panose="02010609060101010101" charset="-122"/>
                </a:rPr>
                <a:t>按电路元件分类</a:t>
              </a:r>
            </a:p>
          </p:txBody>
        </p:sp>
        <p:sp>
          <p:nvSpPr>
            <p:cNvPr id="13" name="文本框 12"/>
            <p:cNvSpPr txBox="1"/>
            <p:nvPr/>
          </p:nvSpPr>
          <p:spPr>
            <a:xfrm>
              <a:off x="1812" y="4515"/>
              <a:ext cx="4106" cy="4263"/>
            </a:xfrm>
            <a:prstGeom prst="rect">
              <a:avLst/>
            </a:prstGeom>
            <a:noFill/>
          </p:spPr>
          <p:txBody>
            <a:bodyPr wrap="square" rtlCol="0">
              <a:spAutoFit/>
            </a:bodyPr>
            <a:lstStyle>
              <a:defPPr>
                <a:defRPr lang="zh-CN"/>
              </a:defPPr>
              <a:lvl1pPr lvl="0">
                <a:lnSpc>
                  <a:spcPct val="150000"/>
                </a:lnSpc>
                <a:defRPr sz="1100" spc="100">
                  <a:solidFill>
                    <a:schemeClr val="tx2"/>
                  </a:solidFill>
                  <a:ea typeface="苹方 常规" panose="020B0300000000000000" pitchFamily="34" charset="-122"/>
                </a:defRPr>
              </a:lvl1pPr>
            </a:lstStyle>
            <a:p>
              <a:pPr>
                <a:lnSpc>
                  <a:spcPct val="170000"/>
                </a:lnSpc>
              </a:pPr>
              <a:r>
                <a:rPr lang="en-US" altLang="zh-CN" sz="2000" b="1" dirty="0">
                  <a:solidFill>
                    <a:schemeClr val="bg1"/>
                  </a:solidFill>
                  <a:latin typeface="黑体" panose="02010609060101010101" charset="-122"/>
                  <a:ea typeface="黑体" panose="02010609060101010101" charset="-122"/>
                  <a:cs typeface="黑体" panose="02010609060101010101" charset="-122"/>
                </a:rPr>
                <a:t>LC无源</a:t>
              </a:r>
              <a:r>
                <a:rPr lang="zh-CN" altLang="en-US" sz="2000" b="1" dirty="0">
                  <a:solidFill>
                    <a:schemeClr val="bg1"/>
                  </a:solidFill>
                  <a:latin typeface="黑体" panose="02010609060101010101" charset="-122"/>
                  <a:ea typeface="黑体" panose="02010609060101010101" charset="-122"/>
                  <a:cs typeface="黑体" panose="02010609060101010101" charset="-122"/>
                </a:rPr>
                <a:t>、</a:t>
              </a:r>
              <a:endParaRPr lang="en-US" altLang="zh-CN" sz="2000" b="1" dirty="0">
                <a:solidFill>
                  <a:schemeClr val="bg1"/>
                </a:solidFill>
                <a:latin typeface="黑体" panose="02010609060101010101" charset="-122"/>
                <a:ea typeface="黑体" panose="02010609060101010101" charset="-122"/>
                <a:cs typeface="黑体" panose="02010609060101010101" charset="-122"/>
              </a:endParaRPr>
            </a:p>
            <a:p>
              <a:pPr>
                <a:lnSpc>
                  <a:spcPct val="170000"/>
                </a:lnSpc>
              </a:pPr>
              <a:r>
                <a:rPr lang="en-US" altLang="zh-CN" sz="2000" b="1" dirty="0">
                  <a:solidFill>
                    <a:schemeClr val="bg1"/>
                  </a:solidFill>
                  <a:latin typeface="黑体" panose="02010609060101010101" charset="-122"/>
                  <a:ea typeface="黑体" panose="02010609060101010101" charset="-122"/>
                  <a:cs typeface="黑体" panose="02010609060101010101" charset="-122"/>
                </a:rPr>
                <a:t>RC无源</a:t>
              </a:r>
              <a:r>
                <a:rPr lang="zh-CN" altLang="en-US" sz="2000" b="1" dirty="0">
                  <a:solidFill>
                    <a:schemeClr val="bg1"/>
                  </a:solidFill>
                  <a:latin typeface="黑体" panose="02010609060101010101" charset="-122"/>
                  <a:ea typeface="黑体" panose="02010609060101010101" charset="-122"/>
                  <a:cs typeface="黑体" panose="02010609060101010101" charset="-122"/>
                </a:rPr>
                <a:t>、</a:t>
              </a:r>
            </a:p>
            <a:p>
              <a:pPr>
                <a:lnSpc>
                  <a:spcPct val="170000"/>
                </a:lnSpc>
              </a:pPr>
              <a:r>
                <a:rPr lang="en-US" altLang="zh-CN" sz="2000" b="1" dirty="0">
                  <a:solidFill>
                    <a:schemeClr val="bg1"/>
                  </a:solidFill>
                  <a:latin typeface="黑体" panose="02010609060101010101" charset="-122"/>
                  <a:ea typeface="黑体" panose="02010609060101010101" charset="-122"/>
                  <a:cs typeface="黑体" panose="02010609060101010101" charset="-122"/>
                </a:rPr>
                <a:t>特殊元件构成的无源滤波器</a:t>
              </a:r>
              <a:r>
                <a:rPr lang="zh-CN" altLang="en-US" sz="2000" b="1" dirty="0">
                  <a:solidFill>
                    <a:schemeClr val="bg1"/>
                  </a:solidFill>
                  <a:latin typeface="黑体" panose="02010609060101010101" charset="-122"/>
                  <a:ea typeface="黑体" panose="02010609060101010101" charset="-122"/>
                  <a:cs typeface="黑体" panose="02010609060101010101" charset="-122"/>
                </a:rPr>
                <a:t>、</a:t>
              </a:r>
            </a:p>
            <a:p>
              <a:pPr>
                <a:lnSpc>
                  <a:spcPct val="170000"/>
                </a:lnSpc>
              </a:pPr>
              <a:r>
                <a:rPr lang="en-US" altLang="zh-CN" sz="2000" b="1" dirty="0">
                  <a:solidFill>
                    <a:schemeClr val="bg1"/>
                  </a:solidFill>
                  <a:latin typeface="黑体" panose="02010609060101010101" charset="-122"/>
                  <a:ea typeface="黑体" panose="02010609060101010101" charset="-122"/>
                  <a:cs typeface="黑体" panose="02010609060101010101" charset="-122"/>
                </a:rPr>
                <a:t>RC有源等。</a:t>
              </a:r>
            </a:p>
          </p:txBody>
        </p:sp>
        <p:sp>
          <p:nvSpPr>
            <p:cNvPr id="14" name="任意多边形 13"/>
            <p:cNvSpPr>
              <a:spLocks noChangeAspect="1"/>
            </p:cNvSpPr>
            <p:nvPr/>
          </p:nvSpPr>
          <p:spPr bwMode="auto">
            <a:xfrm>
              <a:off x="1372" y="2905"/>
              <a:ext cx="772" cy="851"/>
            </a:xfrm>
            <a:custGeom>
              <a:avLst/>
              <a:gdLst>
                <a:gd name="connsiteX0" fmla="*/ 0 w 411351"/>
                <a:gd name="connsiteY0" fmla="*/ 0 h 490582"/>
                <a:gd name="connsiteX1" fmla="*/ 411338 w 411351"/>
                <a:gd name="connsiteY1" fmla="*/ 0 h 490582"/>
                <a:gd name="connsiteX2" fmla="*/ 411338 w 411351"/>
                <a:gd name="connsiteY2" fmla="*/ 469837 h 490582"/>
                <a:gd name="connsiteX3" fmla="*/ 379709 w 411351"/>
                <a:gd name="connsiteY3" fmla="*/ 484482 h 490582"/>
                <a:gd name="connsiteX4" fmla="*/ 205669 w 411351"/>
                <a:gd name="connsiteY4" fmla="*/ 387940 h 490582"/>
                <a:gd name="connsiteX5" fmla="*/ 31831 w 411351"/>
                <a:gd name="connsiteY5" fmla="*/ 484361 h 490582"/>
                <a:gd name="connsiteX6" fmla="*/ 0 w 411351"/>
                <a:gd name="connsiteY6" fmla="*/ 474597 h 490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1351" h="490582">
                  <a:moveTo>
                    <a:pt x="0" y="0"/>
                  </a:moveTo>
                  <a:lnTo>
                    <a:pt x="411338" y="0"/>
                  </a:lnTo>
                  <a:lnTo>
                    <a:pt x="411338" y="469837"/>
                  </a:lnTo>
                  <a:cubicBezTo>
                    <a:pt x="411862" y="489646"/>
                    <a:pt x="396572" y="493357"/>
                    <a:pt x="379709" y="484482"/>
                  </a:cubicBezTo>
                  <a:lnTo>
                    <a:pt x="205669" y="387940"/>
                  </a:lnTo>
                  <a:lnTo>
                    <a:pt x="31831" y="484361"/>
                  </a:lnTo>
                  <a:cubicBezTo>
                    <a:pt x="18921" y="493115"/>
                    <a:pt x="968" y="494890"/>
                    <a:pt x="0" y="474597"/>
                  </a:cubicBezTo>
                  <a:close/>
                </a:path>
              </a:pathLst>
            </a:custGeom>
            <a:solidFill>
              <a:schemeClr val="accent1"/>
            </a:solidFill>
            <a:ln>
              <a:noFill/>
            </a:ln>
          </p:spPr>
          <p:txBody>
            <a:bodyPr wrap="square" anchor="t">
              <a:noAutofit/>
            </a:bodyPr>
            <a:lstStyle/>
            <a:p>
              <a:pPr algn="ctr"/>
              <a:r>
                <a:rPr lang="en-US" altLang="zh-CN" sz="2400" dirty="0">
                  <a:solidFill>
                    <a:srgbClr val="1A2344"/>
                  </a:solidFill>
                  <a:latin typeface="+mj-lt"/>
                </a:rPr>
                <a:t>3</a:t>
              </a:r>
            </a:p>
          </p:txBody>
        </p:sp>
      </p:grpSp>
      <p:grpSp>
        <p:nvGrpSpPr>
          <p:cNvPr id="16" name="组合 15"/>
          <p:cNvGrpSpPr/>
          <p:nvPr/>
        </p:nvGrpSpPr>
        <p:grpSpPr>
          <a:xfrm>
            <a:off x="9227185" y="1861820"/>
            <a:ext cx="2618740" cy="4033230"/>
            <a:chOff x="1372" y="2905"/>
            <a:chExt cx="4988" cy="6351"/>
          </a:xfrm>
        </p:grpSpPr>
        <p:sp>
          <p:nvSpPr>
            <p:cNvPr id="17" name="Rectangle 10"/>
            <p:cNvSpPr/>
            <p:nvPr/>
          </p:nvSpPr>
          <p:spPr>
            <a:xfrm>
              <a:off x="1372" y="4239"/>
              <a:ext cx="4988" cy="5017"/>
            </a:xfrm>
            <a:prstGeom prst="rect">
              <a:avLst/>
            </a:prstGeom>
            <a:solidFill>
              <a:srgbClr val="F0F0F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Light" panose="020B0502040204020203" pitchFamily="34" charset="-122"/>
                <a:ea typeface="微软雅黑 Light" panose="020B0502040204020203" pitchFamily="34" charset="-122"/>
              </a:endParaRPr>
            </a:p>
          </p:txBody>
        </p:sp>
        <p:cxnSp>
          <p:nvCxnSpPr>
            <p:cNvPr id="18" name="Straight Connector 9"/>
            <p:cNvCxnSpPr/>
            <p:nvPr/>
          </p:nvCxnSpPr>
          <p:spPr>
            <a:xfrm>
              <a:off x="1372" y="4172"/>
              <a:ext cx="4988" cy="0"/>
            </a:xfrm>
            <a:prstGeom prst="line">
              <a:avLst/>
            </a:prstGeom>
            <a:ln w="53975">
              <a:solidFill>
                <a:schemeClr val="accent1"/>
              </a:solidFill>
            </a:ln>
          </p:spPr>
          <p:style>
            <a:lnRef idx="1">
              <a:schemeClr val="accent1"/>
            </a:lnRef>
            <a:fillRef idx="0">
              <a:schemeClr val="accent1"/>
            </a:fillRef>
            <a:effectRef idx="0">
              <a:schemeClr val="accent1"/>
            </a:effectRef>
            <a:fontRef idx="minor">
              <a:schemeClr val="tx1"/>
            </a:fontRef>
          </p:style>
        </p:cxnSp>
        <p:sp>
          <p:nvSpPr>
            <p:cNvPr id="19" name="Rectangle 46"/>
            <p:cNvSpPr/>
            <p:nvPr/>
          </p:nvSpPr>
          <p:spPr>
            <a:xfrm>
              <a:off x="2282" y="2996"/>
              <a:ext cx="3808" cy="1113"/>
            </a:xfrm>
            <a:prstGeom prst="rect">
              <a:avLst/>
            </a:prstGeom>
          </p:spPr>
          <p:txBody>
            <a:bodyPr vert="horz" wrap="square">
              <a:spAutoFit/>
            </a:bodyPr>
            <a:lstStyle/>
            <a:p>
              <a:pPr algn="just"/>
              <a:r>
                <a:rPr lang="zh-CN" altLang="en-US" sz="2000" b="1" dirty="0">
                  <a:solidFill>
                    <a:schemeClr val="accent1"/>
                  </a:solidFill>
                  <a:latin typeface="黑体" panose="02010609060101010101" charset="-122"/>
                  <a:ea typeface="黑体" panose="02010609060101010101" charset="-122"/>
                </a:rPr>
                <a:t>按传递函数的微分方程分类</a:t>
              </a:r>
            </a:p>
          </p:txBody>
        </p:sp>
        <p:sp>
          <p:nvSpPr>
            <p:cNvPr id="22" name="文本框 21"/>
            <p:cNvSpPr txBox="1"/>
            <p:nvPr/>
          </p:nvSpPr>
          <p:spPr>
            <a:xfrm>
              <a:off x="1812" y="4515"/>
              <a:ext cx="4106" cy="2615"/>
            </a:xfrm>
            <a:prstGeom prst="rect">
              <a:avLst/>
            </a:prstGeom>
            <a:noFill/>
          </p:spPr>
          <p:txBody>
            <a:bodyPr wrap="square" rtlCol="0">
              <a:spAutoFit/>
            </a:bodyPr>
            <a:lstStyle>
              <a:defPPr>
                <a:defRPr lang="zh-CN"/>
              </a:defPPr>
              <a:lvl1pPr lvl="0">
                <a:lnSpc>
                  <a:spcPct val="150000"/>
                </a:lnSpc>
                <a:defRPr sz="1100" spc="100">
                  <a:solidFill>
                    <a:schemeClr val="tx2"/>
                  </a:solidFill>
                  <a:ea typeface="苹方 常规" panose="020B0300000000000000" pitchFamily="34" charset="-122"/>
                </a:defRPr>
              </a:lvl1pPr>
            </a:lstStyle>
            <a:p>
              <a:pPr>
                <a:lnSpc>
                  <a:spcPct val="170000"/>
                </a:lnSpc>
              </a:pPr>
              <a:r>
                <a:rPr lang="en-US" altLang="zh-CN" sz="2000" b="1" dirty="0">
                  <a:solidFill>
                    <a:schemeClr val="bg1"/>
                  </a:solidFill>
                  <a:latin typeface="黑体" panose="02010609060101010101" charset="-122"/>
                  <a:ea typeface="黑体" panose="02010609060101010101" charset="-122"/>
                  <a:cs typeface="黑体" panose="02010609060101010101" charset="-122"/>
                </a:rPr>
                <a:t>一阶滤波器、</a:t>
              </a:r>
            </a:p>
            <a:p>
              <a:pPr>
                <a:lnSpc>
                  <a:spcPct val="170000"/>
                </a:lnSpc>
              </a:pPr>
              <a:r>
                <a:rPr lang="en-US" altLang="zh-CN" sz="2000" b="1" dirty="0">
                  <a:solidFill>
                    <a:schemeClr val="bg1"/>
                  </a:solidFill>
                  <a:latin typeface="黑体" panose="02010609060101010101" charset="-122"/>
                  <a:ea typeface="黑体" panose="02010609060101010101" charset="-122"/>
                  <a:cs typeface="黑体" panose="02010609060101010101" charset="-122"/>
                </a:rPr>
                <a:t>二阶滤波器、</a:t>
              </a:r>
            </a:p>
            <a:p>
              <a:pPr>
                <a:lnSpc>
                  <a:spcPct val="170000"/>
                </a:lnSpc>
              </a:pPr>
              <a:r>
                <a:rPr lang="en-US" altLang="zh-CN" sz="2000" b="1" dirty="0">
                  <a:solidFill>
                    <a:schemeClr val="bg1"/>
                  </a:solidFill>
                  <a:latin typeface="黑体" panose="02010609060101010101" charset="-122"/>
                  <a:ea typeface="黑体" panose="02010609060101010101" charset="-122"/>
                  <a:cs typeface="黑体" panose="02010609060101010101" charset="-122"/>
                </a:rPr>
                <a:t>高阶滤波器。</a:t>
              </a:r>
            </a:p>
          </p:txBody>
        </p:sp>
        <p:sp>
          <p:nvSpPr>
            <p:cNvPr id="23" name="任意多边形 22"/>
            <p:cNvSpPr>
              <a:spLocks noChangeAspect="1"/>
            </p:cNvSpPr>
            <p:nvPr/>
          </p:nvSpPr>
          <p:spPr bwMode="auto">
            <a:xfrm>
              <a:off x="1372" y="2905"/>
              <a:ext cx="772" cy="851"/>
            </a:xfrm>
            <a:custGeom>
              <a:avLst/>
              <a:gdLst>
                <a:gd name="connsiteX0" fmla="*/ 0 w 411351"/>
                <a:gd name="connsiteY0" fmla="*/ 0 h 490582"/>
                <a:gd name="connsiteX1" fmla="*/ 411338 w 411351"/>
                <a:gd name="connsiteY1" fmla="*/ 0 h 490582"/>
                <a:gd name="connsiteX2" fmla="*/ 411338 w 411351"/>
                <a:gd name="connsiteY2" fmla="*/ 469837 h 490582"/>
                <a:gd name="connsiteX3" fmla="*/ 379709 w 411351"/>
                <a:gd name="connsiteY3" fmla="*/ 484482 h 490582"/>
                <a:gd name="connsiteX4" fmla="*/ 205669 w 411351"/>
                <a:gd name="connsiteY4" fmla="*/ 387940 h 490582"/>
                <a:gd name="connsiteX5" fmla="*/ 31831 w 411351"/>
                <a:gd name="connsiteY5" fmla="*/ 484361 h 490582"/>
                <a:gd name="connsiteX6" fmla="*/ 0 w 411351"/>
                <a:gd name="connsiteY6" fmla="*/ 474597 h 490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1351" h="490582">
                  <a:moveTo>
                    <a:pt x="0" y="0"/>
                  </a:moveTo>
                  <a:lnTo>
                    <a:pt x="411338" y="0"/>
                  </a:lnTo>
                  <a:lnTo>
                    <a:pt x="411338" y="469837"/>
                  </a:lnTo>
                  <a:cubicBezTo>
                    <a:pt x="411862" y="489646"/>
                    <a:pt x="396572" y="493357"/>
                    <a:pt x="379709" y="484482"/>
                  </a:cubicBezTo>
                  <a:lnTo>
                    <a:pt x="205669" y="387940"/>
                  </a:lnTo>
                  <a:lnTo>
                    <a:pt x="31831" y="484361"/>
                  </a:lnTo>
                  <a:cubicBezTo>
                    <a:pt x="18921" y="493115"/>
                    <a:pt x="968" y="494890"/>
                    <a:pt x="0" y="474597"/>
                  </a:cubicBezTo>
                  <a:close/>
                </a:path>
              </a:pathLst>
            </a:custGeom>
            <a:solidFill>
              <a:schemeClr val="accent1"/>
            </a:solidFill>
            <a:ln>
              <a:noFill/>
            </a:ln>
          </p:spPr>
          <p:txBody>
            <a:bodyPr wrap="square" anchor="t">
              <a:noAutofit/>
            </a:bodyPr>
            <a:lstStyle/>
            <a:p>
              <a:pPr algn="ctr"/>
              <a:r>
                <a:rPr lang="en-US" altLang="zh-CN" sz="2400" dirty="0">
                  <a:solidFill>
                    <a:srgbClr val="1A2344"/>
                  </a:solidFill>
                  <a:latin typeface="+mj-lt"/>
                </a:rPr>
                <a:t>4</a:t>
              </a: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4232864" y="4158800"/>
            <a:ext cx="3735344" cy="360040"/>
          </a:xfrm>
          <a:prstGeom prst="rect">
            <a:avLst/>
          </a:prstGeom>
          <a:gradFill>
            <a:gsLst>
              <a:gs pos="0">
                <a:schemeClr val="accent1">
                  <a:lumMod val="20000"/>
                  <a:lumOff val="80000"/>
                  <a:alpha val="0"/>
                </a:schemeClr>
              </a:gs>
              <a:gs pos="35000">
                <a:schemeClr val="accent1">
                  <a:lumMod val="20000"/>
                  <a:lumOff val="80000"/>
                  <a:alpha val="30000"/>
                </a:schemeClr>
              </a:gs>
              <a:gs pos="65000">
                <a:schemeClr val="accent1">
                  <a:lumMod val="20000"/>
                  <a:lumOff val="80000"/>
                  <a:alpha val="30000"/>
                </a:schemeClr>
              </a:gs>
              <a:gs pos="100000">
                <a:schemeClr val="accent1">
                  <a:lumMod val="20000"/>
                  <a:lumOff val="80000"/>
                  <a:alpha val="0"/>
                </a:schemeClr>
              </a:gs>
            </a:gsLst>
            <a:lin ang="0" scaled="0"/>
          </a:gradFill>
        </p:spPr>
        <p:txBody>
          <a:bodyPr rtlCol="0" anchor="ctr">
            <a:spAutoFit/>
          </a:bodyPr>
          <a:lstStyle/>
          <a:p>
            <a:pPr indent="304800" algn="ctr">
              <a:lnSpc>
                <a:spcPct val="150000"/>
              </a:lnSpc>
              <a:spcAft>
                <a:spcPts val="1650"/>
              </a:spcAft>
            </a:pPr>
            <a:endParaRPr lang="zh-CN" altLang="en-US" sz="1600" dirty="0">
              <a:solidFill>
                <a:schemeClr val="bg1"/>
              </a:solidFill>
              <a:latin typeface="+mn-ea"/>
              <a:ea typeface="+mn-ea"/>
              <a:cs typeface="Times New Roman" panose="02020603050405020304" pitchFamily="18" charset="0"/>
            </a:endParaRPr>
          </a:p>
        </p:txBody>
      </p:sp>
      <p:sp>
        <p:nvSpPr>
          <p:cNvPr id="4" name="文本框 3"/>
          <p:cNvSpPr txBox="1"/>
          <p:nvPr/>
        </p:nvSpPr>
        <p:spPr>
          <a:xfrm>
            <a:off x="5214989" y="1988840"/>
            <a:ext cx="1771639" cy="1569660"/>
          </a:xfrm>
          <a:prstGeom prst="rect">
            <a:avLst/>
          </a:prstGeom>
          <a:noFill/>
        </p:spPr>
        <p:txBody>
          <a:bodyPr wrap="none" rtlCol="0" anchor="ctr">
            <a:spAutoFit/>
          </a:bodyPr>
          <a:lstStyle>
            <a:defPPr>
              <a:defRPr lang="zh-CN"/>
            </a:defPPr>
            <a:lvl1pPr algn="ctr">
              <a:defRPr sz="9600">
                <a:gradFill>
                  <a:gsLst>
                    <a:gs pos="0">
                      <a:srgbClr val="4DBBA2"/>
                    </a:gs>
                    <a:gs pos="80000">
                      <a:srgbClr val="4DBBA2">
                        <a:alpha val="0"/>
                      </a:srgbClr>
                    </a:gs>
                  </a:gsLst>
                  <a:lin ang="4800000" scaled="0"/>
                </a:gradFill>
                <a:latin typeface="腾讯体" panose="02010600010101010101" pitchFamily="2" charset="-122"/>
                <a:ea typeface="腾讯体" panose="02010600010101010101" pitchFamily="2" charset="-122"/>
              </a:defRPr>
            </a:lvl1pPr>
          </a:lstStyle>
          <a:p>
            <a:r>
              <a:rPr lang="en-US" altLang="zh-CN" dirty="0">
                <a:gradFill>
                  <a:gsLst>
                    <a:gs pos="0">
                      <a:schemeClr val="accent1"/>
                    </a:gs>
                    <a:gs pos="80000">
                      <a:schemeClr val="accent1">
                        <a:alpha val="0"/>
                      </a:schemeClr>
                    </a:gs>
                  </a:gsLst>
                  <a:lin ang="4800000" scaled="0"/>
                </a:gradFill>
              </a:rPr>
              <a:t>04</a:t>
            </a:r>
          </a:p>
        </p:txBody>
      </p:sp>
      <p:sp>
        <p:nvSpPr>
          <p:cNvPr id="6" name="文本框 5"/>
          <p:cNvSpPr txBox="1"/>
          <p:nvPr/>
        </p:nvSpPr>
        <p:spPr>
          <a:xfrm>
            <a:off x="1343660" y="2996565"/>
            <a:ext cx="9493885" cy="1106805"/>
          </a:xfrm>
          <a:prstGeom prst="rect">
            <a:avLst/>
          </a:prstGeom>
          <a:noFill/>
        </p:spPr>
        <p:txBody>
          <a:bodyPr wrap="square" rtlCol="0">
            <a:spAutoFit/>
          </a:bodyPr>
          <a:lstStyle/>
          <a:p>
            <a:pPr algn="dist"/>
            <a:r>
              <a:rPr lang="zh-CN" altLang="en-US" sz="6600" dirty="0">
                <a:solidFill>
                  <a:schemeClr val="bg1"/>
                </a:solidFill>
                <a:latin typeface="黑体" panose="02010609060101010101" charset="-122"/>
                <a:ea typeface="黑体" panose="02010609060101010101" charset="-122"/>
                <a:sym typeface="+mn-ea"/>
              </a:rPr>
              <a:t>滤波器理想到实际的问题</a:t>
            </a:r>
            <a:endParaRPr lang="zh-CN" altLang="en-US" sz="6600" dirty="0">
              <a:solidFill>
                <a:schemeClr val="bg1"/>
              </a:solidFill>
              <a:latin typeface="腾讯体" panose="02010600010101010101" pitchFamily="2" charset="-122"/>
              <a:ea typeface="腾讯体" panose="02010600010101010101" pitchFamily="2" charset="-122"/>
            </a:endParaRPr>
          </a:p>
        </p:txBody>
      </p:sp>
      <p:sp>
        <p:nvSpPr>
          <p:cNvPr id="10" name="文本框 9"/>
          <p:cNvSpPr txBox="1"/>
          <p:nvPr/>
        </p:nvSpPr>
        <p:spPr>
          <a:xfrm>
            <a:off x="3614420" y="4181475"/>
            <a:ext cx="4963160" cy="337185"/>
          </a:xfrm>
          <a:prstGeom prst="rect">
            <a:avLst/>
          </a:prstGeom>
          <a:noFill/>
        </p:spPr>
        <p:txBody>
          <a:bodyPr wrap="square" rtlCol="0">
            <a:spAutoFit/>
          </a:bodyPr>
          <a:lstStyle/>
          <a:p>
            <a:pPr algn="dist"/>
            <a:r>
              <a:rPr lang="en-US" altLang="zh-CN" sz="1600" spc="300" dirty="0">
                <a:solidFill>
                  <a:schemeClr val="bg1"/>
                </a:solidFill>
                <a:latin typeface="腾讯体" panose="02010600010101010101" pitchFamily="2" charset="-122"/>
                <a:ea typeface="腾讯体" panose="02010600010101010101" pitchFamily="2" charset="-122"/>
              </a:rPr>
              <a:t>Filter ideal to practical problem</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图片 32" descr="C:\Users\86153\Desktop\浙大\浙大课程\电工电子学\研讨课\4.png4"/>
          <p:cNvPicPr>
            <a:picLocks noChangeAspect="1"/>
          </p:cNvPicPr>
          <p:nvPr/>
        </p:nvPicPr>
        <p:blipFill>
          <a:blip r:embed="rId3"/>
          <a:srcRect/>
          <a:stretch>
            <a:fillRect/>
          </a:stretch>
        </p:blipFill>
        <p:spPr>
          <a:xfrm>
            <a:off x="1108763" y="2323575"/>
            <a:ext cx="4862830" cy="3131185"/>
          </a:xfrm>
          <a:prstGeom prst="snip1Rect">
            <a:avLst/>
          </a:prstGeom>
        </p:spPr>
      </p:pic>
      <p:sp>
        <p:nvSpPr>
          <p:cNvPr id="36" name="Oval 35"/>
          <p:cNvSpPr/>
          <p:nvPr/>
        </p:nvSpPr>
        <p:spPr>
          <a:xfrm>
            <a:off x="6720403" y="2132587"/>
            <a:ext cx="880886" cy="85567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265" dirty="0">
              <a:latin typeface="FontAwesome" pitchFamily="2" charset="0"/>
            </a:endParaRPr>
          </a:p>
        </p:txBody>
      </p:sp>
      <p:sp>
        <p:nvSpPr>
          <p:cNvPr id="37" name="Right Triangle 43"/>
          <p:cNvSpPr/>
          <p:nvPr/>
        </p:nvSpPr>
        <p:spPr>
          <a:xfrm rot="10800000">
            <a:off x="5587520" y="2323509"/>
            <a:ext cx="384047" cy="384047"/>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55"/>
          </a:p>
        </p:txBody>
      </p:sp>
      <p:sp>
        <p:nvSpPr>
          <p:cNvPr id="38" name="Rectangle 45"/>
          <p:cNvSpPr/>
          <p:nvPr/>
        </p:nvSpPr>
        <p:spPr>
          <a:xfrm>
            <a:off x="839417" y="5674078"/>
            <a:ext cx="5402025"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55"/>
          </a:p>
        </p:txBody>
      </p:sp>
      <p:sp>
        <p:nvSpPr>
          <p:cNvPr id="39" name="0"/>
          <p:cNvSpPr/>
          <p:nvPr/>
        </p:nvSpPr>
        <p:spPr>
          <a:xfrm flipH="1">
            <a:off x="1584695" y="1679946"/>
            <a:ext cx="3910965" cy="394970"/>
          </a:xfrm>
          <a:prstGeom prst="snip1Rect">
            <a:avLst>
              <a:gd name="adj" fmla="val 29626"/>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85344" rtlCol="0" anchor="ctr"/>
          <a:lstStyle/>
          <a:p>
            <a:pPr algn="ctr"/>
            <a:r>
              <a:rPr lang="zh-CN" altLang="en-US" sz="2000" b="1" dirty="0">
                <a:solidFill>
                  <a:srgbClr val="1A2344"/>
                </a:solidFill>
                <a:latin typeface="黑体" panose="02010609060101010101" charset="-122"/>
                <a:ea typeface="黑体" panose="02010609060101010101" charset="-122"/>
              </a:rPr>
              <a:t>理想的低通滤波器幅频特性曲线</a:t>
            </a:r>
          </a:p>
        </p:txBody>
      </p:sp>
      <p:sp>
        <p:nvSpPr>
          <p:cNvPr id="40" name="Rectangle 22"/>
          <p:cNvSpPr/>
          <p:nvPr/>
        </p:nvSpPr>
        <p:spPr>
          <a:xfrm>
            <a:off x="7778678" y="2053234"/>
            <a:ext cx="2225040" cy="398780"/>
          </a:xfrm>
          <a:prstGeom prst="rect">
            <a:avLst/>
          </a:prstGeom>
        </p:spPr>
        <p:txBody>
          <a:bodyPr wrap="none">
            <a:spAutoFit/>
          </a:bodyPr>
          <a:lstStyle/>
          <a:p>
            <a:pPr algn="l"/>
            <a:r>
              <a:rPr lang="zh-CN" altLang="en-US" sz="2000" b="1" dirty="0">
                <a:solidFill>
                  <a:schemeClr val="accent1"/>
                </a:solidFill>
                <a:latin typeface="黑体" panose="02010609060101010101" charset="-122"/>
                <a:ea typeface="黑体" panose="02010609060101010101" charset="-122"/>
                <a:cs typeface="Open Sans" panose="020B0606030504020204" pitchFamily="34" charset="0"/>
              </a:rPr>
              <a:t>理想到实际的问题</a:t>
            </a:r>
          </a:p>
        </p:txBody>
      </p:sp>
      <p:sp>
        <p:nvSpPr>
          <p:cNvPr id="41" name="文本框 40"/>
          <p:cNvSpPr txBox="1"/>
          <p:nvPr/>
        </p:nvSpPr>
        <p:spPr>
          <a:xfrm>
            <a:off x="7778750" y="2434590"/>
            <a:ext cx="4282440" cy="3688080"/>
          </a:xfrm>
          <a:prstGeom prst="rect">
            <a:avLst/>
          </a:prstGeom>
          <a:noFill/>
        </p:spPr>
        <p:txBody>
          <a:bodyPr wrap="square" rtlCol="0">
            <a:spAutoFit/>
          </a:bodyPr>
          <a:lstStyle/>
          <a:p>
            <a:pPr>
              <a:lnSpc>
                <a:spcPct val="130000"/>
              </a:lnSpc>
            </a:pPr>
            <a:r>
              <a:rPr lang="ms-MY" altLang="zh-CN" sz="1800" spc="150" dirty="0">
                <a:solidFill>
                  <a:schemeClr val="bg1"/>
                </a:solidFill>
                <a:latin typeface="黑体" panose="02010609060101010101" charset="-122"/>
                <a:ea typeface="黑体" panose="02010609060101010101" charset="-122"/>
                <a:cs typeface="Open Sans Light" panose="020B0306030504020204"/>
              </a:rPr>
              <a:t>理想的低通滤波器幅频特性曲线如</a:t>
            </a:r>
            <a:r>
              <a:rPr lang="zh-CN" altLang="en-US" sz="1800" spc="150" dirty="0">
                <a:solidFill>
                  <a:schemeClr val="bg1"/>
                </a:solidFill>
                <a:latin typeface="黑体" panose="02010609060101010101" charset="-122"/>
                <a:ea typeface="黑体" panose="02010609060101010101" charset="-122"/>
                <a:cs typeface="Open Sans Light" panose="020B0306030504020204"/>
              </a:rPr>
              <a:t>左</a:t>
            </a:r>
            <a:r>
              <a:rPr lang="ms-MY" altLang="zh-CN" sz="1800" spc="150" dirty="0">
                <a:solidFill>
                  <a:schemeClr val="bg1"/>
                </a:solidFill>
                <a:latin typeface="黑体" panose="02010609060101010101" charset="-122"/>
                <a:ea typeface="黑体" panose="02010609060101010101" charset="-122"/>
                <a:cs typeface="Open Sans Light" panose="020B0306030504020204"/>
              </a:rPr>
              <a:t>图所示，即通带增益恒定，过渡带无穷小，过渡区域斜率无穷大，阻带增益为0。但这样理想的幅频特性在现实当中是不存在的。因此滤波器设计的中心问题，就是要计算出一个响应曲线，按照规定的精确度逼近理想情况的滤波器，并在实验室中制作实现。下图实线即为这样一条低通滤波器的实际响应曲线。</a:t>
            </a:r>
          </a:p>
        </p:txBody>
      </p:sp>
      <p:sp>
        <p:nvSpPr>
          <p:cNvPr id="48" name="Freeform 480"/>
          <p:cNvSpPr>
            <a:spLocks noEditPoints="1"/>
          </p:cNvSpPr>
          <p:nvPr/>
        </p:nvSpPr>
        <p:spPr bwMode="auto">
          <a:xfrm>
            <a:off x="6953221" y="2334597"/>
            <a:ext cx="448886" cy="448886"/>
          </a:xfrm>
          <a:custGeom>
            <a:avLst/>
            <a:gdLst>
              <a:gd name="T0" fmla="*/ 88 w 176"/>
              <a:gd name="T1" fmla="*/ 0 h 176"/>
              <a:gd name="T2" fmla="*/ 0 w 176"/>
              <a:gd name="T3" fmla="*/ 88 h 176"/>
              <a:gd name="T4" fmla="*/ 88 w 176"/>
              <a:gd name="T5" fmla="*/ 176 h 176"/>
              <a:gd name="T6" fmla="*/ 176 w 176"/>
              <a:gd name="T7" fmla="*/ 88 h 176"/>
              <a:gd name="T8" fmla="*/ 88 w 176"/>
              <a:gd name="T9" fmla="*/ 0 h 176"/>
              <a:gd name="T10" fmla="*/ 168 w 176"/>
              <a:gd name="T11" fmla="*/ 84 h 176"/>
              <a:gd name="T12" fmla="*/ 98 w 176"/>
              <a:gd name="T13" fmla="*/ 84 h 176"/>
              <a:gd name="T14" fmla="*/ 147 w 176"/>
              <a:gd name="T15" fmla="*/ 34 h 176"/>
              <a:gd name="T16" fmla="*/ 168 w 176"/>
              <a:gd name="T17" fmla="*/ 84 h 176"/>
              <a:gd name="T18" fmla="*/ 88 w 176"/>
              <a:gd name="T19" fmla="*/ 168 h 176"/>
              <a:gd name="T20" fmla="*/ 8 w 176"/>
              <a:gd name="T21" fmla="*/ 88 h 176"/>
              <a:gd name="T22" fmla="*/ 88 w 176"/>
              <a:gd name="T23" fmla="*/ 8 h 176"/>
              <a:gd name="T24" fmla="*/ 142 w 176"/>
              <a:gd name="T25" fmla="*/ 29 h 176"/>
              <a:gd name="T26" fmla="*/ 85 w 176"/>
              <a:gd name="T27" fmla="*/ 85 h 176"/>
              <a:gd name="T28" fmla="*/ 84 w 176"/>
              <a:gd name="T29" fmla="*/ 88 h 176"/>
              <a:gd name="T30" fmla="*/ 88 w 176"/>
              <a:gd name="T31" fmla="*/ 92 h 176"/>
              <a:gd name="T32" fmla="*/ 168 w 176"/>
              <a:gd name="T33" fmla="*/ 92 h 176"/>
              <a:gd name="T34" fmla="*/ 88 w 176"/>
              <a:gd name="T35" fmla="*/ 16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6" h="176">
                <a:moveTo>
                  <a:pt x="88" y="0"/>
                </a:moveTo>
                <a:cubicBezTo>
                  <a:pt x="39" y="0"/>
                  <a:pt x="0" y="39"/>
                  <a:pt x="0" y="88"/>
                </a:cubicBezTo>
                <a:cubicBezTo>
                  <a:pt x="0" y="137"/>
                  <a:pt x="39" y="176"/>
                  <a:pt x="88" y="176"/>
                </a:cubicBezTo>
                <a:cubicBezTo>
                  <a:pt x="137" y="176"/>
                  <a:pt x="176" y="137"/>
                  <a:pt x="176" y="88"/>
                </a:cubicBezTo>
                <a:cubicBezTo>
                  <a:pt x="176" y="39"/>
                  <a:pt x="137" y="0"/>
                  <a:pt x="88" y="0"/>
                </a:cubicBezTo>
                <a:close/>
                <a:moveTo>
                  <a:pt x="168" y="84"/>
                </a:moveTo>
                <a:cubicBezTo>
                  <a:pt x="98" y="84"/>
                  <a:pt x="98" y="84"/>
                  <a:pt x="98" y="84"/>
                </a:cubicBezTo>
                <a:cubicBezTo>
                  <a:pt x="147" y="34"/>
                  <a:pt x="147" y="34"/>
                  <a:pt x="147" y="34"/>
                </a:cubicBezTo>
                <a:cubicBezTo>
                  <a:pt x="159" y="48"/>
                  <a:pt x="167" y="65"/>
                  <a:pt x="168" y="84"/>
                </a:cubicBezTo>
                <a:close/>
                <a:moveTo>
                  <a:pt x="88" y="168"/>
                </a:moveTo>
                <a:cubicBezTo>
                  <a:pt x="44" y="168"/>
                  <a:pt x="8" y="132"/>
                  <a:pt x="8" y="88"/>
                </a:cubicBezTo>
                <a:cubicBezTo>
                  <a:pt x="8" y="44"/>
                  <a:pt x="44" y="8"/>
                  <a:pt x="88" y="8"/>
                </a:cubicBezTo>
                <a:cubicBezTo>
                  <a:pt x="109" y="8"/>
                  <a:pt x="127" y="16"/>
                  <a:pt x="142" y="29"/>
                </a:cubicBezTo>
                <a:cubicBezTo>
                  <a:pt x="85" y="85"/>
                  <a:pt x="85" y="85"/>
                  <a:pt x="85" y="85"/>
                </a:cubicBezTo>
                <a:cubicBezTo>
                  <a:pt x="84" y="86"/>
                  <a:pt x="84" y="87"/>
                  <a:pt x="84" y="88"/>
                </a:cubicBezTo>
                <a:cubicBezTo>
                  <a:pt x="84" y="90"/>
                  <a:pt x="86" y="92"/>
                  <a:pt x="88" y="92"/>
                </a:cubicBezTo>
                <a:cubicBezTo>
                  <a:pt x="168" y="92"/>
                  <a:pt x="168" y="92"/>
                  <a:pt x="168" y="92"/>
                </a:cubicBezTo>
                <a:cubicBezTo>
                  <a:pt x="166" y="134"/>
                  <a:pt x="131" y="168"/>
                  <a:pt x="88" y="168"/>
                </a:cubicBezTo>
                <a:close/>
              </a:path>
            </a:pathLst>
          </a:custGeom>
          <a:solidFill>
            <a:schemeClr val="accent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sng"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19" name="文本框 18"/>
          <p:cNvSpPr txBox="1"/>
          <p:nvPr/>
        </p:nvSpPr>
        <p:spPr>
          <a:xfrm>
            <a:off x="4626031" y="405249"/>
            <a:ext cx="2937510" cy="645160"/>
          </a:xfrm>
          <a:prstGeom prst="rect">
            <a:avLst/>
          </a:prstGeom>
          <a:noFill/>
        </p:spPr>
        <p:txBody>
          <a:bodyPr wrap="none" rtlCol="0" anchor="ctr">
            <a:spAutoFit/>
          </a:bodyPr>
          <a:lstStyle>
            <a:defPPr>
              <a:defRPr lang="zh-CN"/>
            </a:defPPr>
            <a:lvl1pPr>
              <a:defRPr sz="2800">
                <a:solidFill>
                  <a:schemeClr val="bg1"/>
                </a:solidFill>
                <a:latin typeface="汉仪雅酷黑 75W" panose="020B0804020202020204" pitchFamily="34" charset="-122"/>
                <a:ea typeface="汉仪雅酷黑 75W" panose="020B0804020202020204" pitchFamily="34" charset="-122"/>
                <a:cs typeface="+mn-ea"/>
              </a:defRPr>
            </a:lvl1pPr>
          </a:lstStyle>
          <a:p>
            <a:pPr algn="ctr"/>
            <a:r>
              <a:rPr lang="zh-CN" altLang="en-US" sz="3600" b="1" dirty="0">
                <a:latin typeface="黑体" panose="02010609060101010101" charset="-122"/>
                <a:ea typeface="黑体" panose="02010609060101010101" charset="-122"/>
              </a:rPr>
              <a:t>滤波器的作用</a:t>
            </a:r>
          </a:p>
        </p:txBody>
      </p:sp>
      <p:cxnSp>
        <p:nvCxnSpPr>
          <p:cNvPr id="20" name="直接连接符 19"/>
          <p:cNvCxnSpPr/>
          <p:nvPr/>
        </p:nvCxnSpPr>
        <p:spPr>
          <a:xfrm>
            <a:off x="5914766" y="1199735"/>
            <a:ext cx="36004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文本框 18"/>
          <p:cNvSpPr txBox="1"/>
          <p:nvPr/>
        </p:nvSpPr>
        <p:spPr>
          <a:xfrm>
            <a:off x="4381015" y="404664"/>
            <a:ext cx="3427541" cy="646331"/>
          </a:xfrm>
          <a:prstGeom prst="rect">
            <a:avLst/>
          </a:prstGeom>
          <a:noFill/>
        </p:spPr>
        <p:txBody>
          <a:bodyPr wrap="none" rtlCol="0" anchor="ctr">
            <a:spAutoFit/>
          </a:bodyPr>
          <a:lstStyle>
            <a:defPPr>
              <a:defRPr lang="zh-CN"/>
            </a:defPPr>
            <a:lvl1pPr>
              <a:defRPr sz="2800">
                <a:solidFill>
                  <a:schemeClr val="bg1"/>
                </a:solidFill>
                <a:latin typeface="汉仪雅酷黑 75W" panose="020B0804020202020204" pitchFamily="34" charset="-122"/>
                <a:ea typeface="汉仪雅酷黑 75W" panose="020B0804020202020204" pitchFamily="34" charset="-122"/>
                <a:cs typeface="+mn-ea"/>
              </a:defRPr>
            </a:lvl1pPr>
          </a:lstStyle>
          <a:p>
            <a:pPr algn="ctr"/>
            <a:r>
              <a:rPr lang="zh-CN" altLang="en-US" sz="3600" b="1" dirty="0">
                <a:latin typeface="黑体" panose="02010609060101010101" charset="-122"/>
                <a:ea typeface="黑体" panose="02010609060101010101" charset="-122"/>
              </a:rPr>
              <a:t>滤波器原理浅析</a:t>
            </a:r>
          </a:p>
        </p:txBody>
      </p:sp>
      <p:cxnSp>
        <p:nvCxnSpPr>
          <p:cNvPr id="20" name="直接连接符 19"/>
          <p:cNvCxnSpPr/>
          <p:nvPr/>
        </p:nvCxnSpPr>
        <p:spPr>
          <a:xfrm>
            <a:off x="5914766" y="1199735"/>
            <a:ext cx="36004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8" name="图片 7">
            <a:extLst>
              <a:ext uri="{FF2B5EF4-FFF2-40B4-BE49-F238E27FC236}">
                <a16:creationId xmlns:a16="http://schemas.microsoft.com/office/drawing/2014/main" id="{5C89B416-A671-476E-887E-237529F426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1676" y="2154372"/>
            <a:ext cx="4953216" cy="3147838"/>
          </a:xfrm>
          <a:prstGeom prst="rect">
            <a:avLst/>
          </a:prstGeom>
        </p:spPr>
      </p:pic>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E3FFE49F-0DD8-41A4-B635-AA91D8D2E992}"/>
                  </a:ext>
                </a:extLst>
              </p:cNvPr>
              <p:cNvSpPr txBox="1"/>
              <p:nvPr/>
            </p:nvSpPr>
            <p:spPr>
              <a:xfrm>
                <a:off x="6672064" y="1445424"/>
                <a:ext cx="4707152" cy="1193788"/>
              </a:xfrm>
              <a:prstGeom prst="rect">
                <a:avLst/>
              </a:prstGeom>
              <a:noFill/>
            </p:spPr>
            <p:txBody>
              <a:bodyPr wrap="square" lIns="0" tIns="0" rIns="0" bIns="0" rtlCol="0">
                <a:spAutoFit/>
              </a:bodyPr>
              <a:lstStyle/>
              <a:p>
                <a:r>
                  <a:rPr lang="en-US" altLang="zh-CN" sz="3200" dirty="0">
                    <a:solidFill>
                      <a:schemeClr val="bg1"/>
                    </a:solidFill>
                    <a:latin typeface="+mn-ea"/>
                    <a:ea typeface="+mn-ea"/>
                    <a:sym typeface="+mn-ea"/>
                  </a:rPr>
                  <a:t>Uo=Up=</a:t>
                </a:r>
                <a14:m>
                  <m:oMath xmlns:m="http://schemas.openxmlformats.org/officeDocument/2006/math">
                    <m:f>
                      <m:fPr>
                        <m:ctrlPr>
                          <a:rPr lang="en-US" altLang="zh-CN" sz="3200" i="1" smtClean="0">
                            <a:solidFill>
                              <a:schemeClr val="bg1"/>
                            </a:solidFill>
                            <a:latin typeface="Cambria Math" panose="02040503050406030204" pitchFamily="18" charset="0"/>
                            <a:ea typeface="+mn-ea"/>
                            <a:sym typeface="+mn-ea"/>
                          </a:rPr>
                        </m:ctrlPr>
                      </m:fPr>
                      <m:num>
                        <m:f>
                          <m:fPr>
                            <m:ctrlPr>
                              <a:rPr lang="en-US" altLang="zh-CN" sz="3200" i="1" smtClean="0">
                                <a:solidFill>
                                  <a:schemeClr val="bg1"/>
                                </a:solidFill>
                                <a:latin typeface="Cambria Math" panose="02040503050406030204" pitchFamily="18" charset="0"/>
                                <a:ea typeface="+mn-ea"/>
                                <a:sym typeface="+mn-ea"/>
                              </a:rPr>
                            </m:ctrlPr>
                          </m:fPr>
                          <m:num>
                            <m:r>
                              <a:rPr lang="en-US" altLang="zh-CN" sz="3200" b="0" i="1" smtClean="0">
                                <a:solidFill>
                                  <a:schemeClr val="bg1"/>
                                </a:solidFill>
                                <a:latin typeface="Cambria Math" panose="02040503050406030204" pitchFamily="18" charset="0"/>
                                <a:ea typeface="+mn-ea"/>
                                <a:sym typeface="+mn-ea"/>
                              </a:rPr>
                              <m:t>1</m:t>
                            </m:r>
                          </m:num>
                          <m:den>
                            <m:r>
                              <m:rPr>
                                <m:sty m:val="p"/>
                              </m:rPr>
                              <a:rPr lang="en-US" altLang="zh-CN" sz="3200" i="1">
                                <a:solidFill>
                                  <a:schemeClr val="bg1"/>
                                </a:solidFill>
                                <a:latin typeface="Cambria Math" panose="02040503050406030204" pitchFamily="18" charset="0"/>
                                <a:ea typeface="+mn-ea"/>
                                <a:sym typeface="+mn-ea"/>
                              </a:rPr>
                              <m:t>j</m:t>
                            </m:r>
                            <m:r>
                              <a:rPr lang="el-GR" altLang="zh-CN" sz="3200" i="1">
                                <a:solidFill>
                                  <a:schemeClr val="bg1"/>
                                </a:solidFill>
                                <a:latin typeface="Cambria Math" panose="02040503050406030204" pitchFamily="18" charset="0"/>
                                <a:ea typeface="+mn-ea"/>
                                <a:sym typeface="+mn-ea"/>
                              </a:rPr>
                              <m:t>𝜔</m:t>
                            </m:r>
                            <m:r>
                              <a:rPr lang="en-US" altLang="zh-CN" sz="3200" b="0" i="1" smtClean="0">
                                <a:solidFill>
                                  <a:schemeClr val="bg1"/>
                                </a:solidFill>
                                <a:latin typeface="Cambria Math" panose="02040503050406030204" pitchFamily="18" charset="0"/>
                                <a:ea typeface="+mn-ea"/>
                                <a:sym typeface="+mn-ea"/>
                              </a:rPr>
                              <m:t>𝐶</m:t>
                            </m:r>
                          </m:den>
                        </m:f>
                      </m:num>
                      <m:den>
                        <m:f>
                          <m:fPr>
                            <m:ctrlPr>
                              <a:rPr lang="en-US" altLang="zh-CN" sz="3200" i="1">
                                <a:solidFill>
                                  <a:schemeClr val="bg1"/>
                                </a:solidFill>
                                <a:latin typeface="Cambria Math" panose="02040503050406030204" pitchFamily="18" charset="0"/>
                                <a:sym typeface="+mn-ea"/>
                              </a:rPr>
                            </m:ctrlPr>
                          </m:fPr>
                          <m:num>
                            <m:r>
                              <a:rPr lang="en-US" altLang="zh-CN" sz="3200" i="1">
                                <a:solidFill>
                                  <a:schemeClr val="bg1"/>
                                </a:solidFill>
                                <a:latin typeface="Cambria Math" panose="02040503050406030204" pitchFamily="18" charset="0"/>
                                <a:sym typeface="+mn-ea"/>
                              </a:rPr>
                              <m:t>1</m:t>
                            </m:r>
                          </m:num>
                          <m:den>
                            <m:r>
                              <m:rPr>
                                <m:sty m:val="p"/>
                              </m:rPr>
                              <a:rPr lang="en-US" altLang="zh-CN" sz="3200" i="1">
                                <a:solidFill>
                                  <a:schemeClr val="bg1"/>
                                </a:solidFill>
                                <a:latin typeface="Cambria Math" panose="02040503050406030204" pitchFamily="18" charset="0"/>
                                <a:sym typeface="+mn-ea"/>
                              </a:rPr>
                              <m:t>j</m:t>
                            </m:r>
                            <m:r>
                              <a:rPr lang="el-GR" altLang="zh-CN" sz="3200" i="1">
                                <a:solidFill>
                                  <a:schemeClr val="bg1"/>
                                </a:solidFill>
                                <a:latin typeface="Cambria Math" panose="02040503050406030204" pitchFamily="18" charset="0"/>
                                <a:sym typeface="+mn-ea"/>
                              </a:rPr>
                              <m:t>𝜔</m:t>
                            </m:r>
                            <m:r>
                              <a:rPr lang="en-US" altLang="zh-CN" sz="3200" b="0" i="1" smtClean="0">
                                <a:solidFill>
                                  <a:schemeClr val="bg1"/>
                                </a:solidFill>
                                <a:latin typeface="Cambria Math" panose="02040503050406030204" pitchFamily="18" charset="0"/>
                                <a:sym typeface="+mn-ea"/>
                              </a:rPr>
                              <m:t>𝐶</m:t>
                            </m:r>
                          </m:den>
                        </m:f>
                        <m:r>
                          <a:rPr lang="en-US" altLang="zh-CN" sz="3200" i="1">
                            <a:solidFill>
                              <a:schemeClr val="bg1"/>
                            </a:solidFill>
                            <a:latin typeface="Cambria Math" panose="02040503050406030204" pitchFamily="18" charset="0"/>
                            <a:sym typeface="+mn-ea"/>
                          </a:rPr>
                          <m:t>+</m:t>
                        </m:r>
                        <m:r>
                          <a:rPr lang="en-US" altLang="zh-CN" sz="3200" b="0" i="1" smtClean="0">
                            <a:solidFill>
                              <a:schemeClr val="bg1"/>
                            </a:solidFill>
                            <a:latin typeface="Cambria Math" panose="02040503050406030204" pitchFamily="18" charset="0"/>
                            <a:sym typeface="+mn-ea"/>
                          </a:rPr>
                          <m:t>𝑅</m:t>
                        </m:r>
                      </m:den>
                    </m:f>
                  </m:oMath>
                </a14:m>
                <a:r>
                  <a:rPr lang="en-US" altLang="zh-CN" sz="3200" dirty="0">
                    <a:solidFill>
                      <a:schemeClr val="bg1"/>
                    </a:solidFill>
                    <a:latin typeface="+mn-ea"/>
                    <a:ea typeface="+mn-ea"/>
                    <a:sym typeface="+mn-ea"/>
                  </a:rPr>
                  <a:t>=</a:t>
                </a:r>
                <a:r>
                  <a:rPr lang="en-US" altLang="zh-CN" sz="3200" dirty="0">
                    <a:solidFill>
                      <a:schemeClr val="bg1"/>
                    </a:solidFill>
                    <a:sym typeface="+mn-ea"/>
                  </a:rPr>
                  <a:t> </a:t>
                </a:r>
                <a14:m>
                  <m:oMath xmlns:m="http://schemas.openxmlformats.org/officeDocument/2006/math">
                    <m:f>
                      <m:fPr>
                        <m:ctrlPr>
                          <a:rPr lang="en-US" altLang="zh-CN" sz="3200" i="1">
                            <a:solidFill>
                              <a:schemeClr val="bg1"/>
                            </a:solidFill>
                            <a:latin typeface="Cambria Math" panose="02040503050406030204" pitchFamily="18" charset="0"/>
                            <a:sym typeface="+mn-ea"/>
                          </a:rPr>
                        </m:ctrlPr>
                      </m:fPr>
                      <m:num>
                        <m:r>
                          <a:rPr lang="en-US" altLang="zh-CN" sz="3200" i="1">
                            <a:solidFill>
                              <a:schemeClr val="bg1"/>
                            </a:solidFill>
                            <a:latin typeface="Cambria Math" panose="02040503050406030204" pitchFamily="18" charset="0"/>
                            <a:sym typeface="+mn-ea"/>
                          </a:rPr>
                          <m:t>1</m:t>
                        </m:r>
                      </m:num>
                      <m:den>
                        <m:r>
                          <m:rPr>
                            <m:sty m:val="p"/>
                          </m:rPr>
                          <a:rPr lang="en-US" altLang="zh-CN" sz="3200" i="1">
                            <a:solidFill>
                              <a:schemeClr val="bg1"/>
                            </a:solidFill>
                            <a:latin typeface="Cambria Math" panose="02040503050406030204" pitchFamily="18" charset="0"/>
                            <a:sym typeface="+mn-ea"/>
                          </a:rPr>
                          <m:t>j</m:t>
                        </m:r>
                        <m:r>
                          <a:rPr lang="el-GR" altLang="zh-CN" sz="3200" i="1">
                            <a:solidFill>
                              <a:schemeClr val="bg1"/>
                            </a:solidFill>
                            <a:latin typeface="Cambria Math" panose="02040503050406030204" pitchFamily="18" charset="0"/>
                            <a:sym typeface="+mn-ea"/>
                          </a:rPr>
                          <m:t>𝜔</m:t>
                        </m:r>
                        <m:r>
                          <a:rPr lang="en-US" altLang="zh-CN" sz="3200" b="0" i="1" smtClean="0">
                            <a:solidFill>
                              <a:schemeClr val="bg1"/>
                            </a:solidFill>
                            <a:latin typeface="Cambria Math" panose="02040503050406030204" pitchFamily="18" charset="0"/>
                            <a:sym typeface="+mn-ea"/>
                          </a:rPr>
                          <m:t>𝐶𝑅</m:t>
                        </m:r>
                        <m:r>
                          <a:rPr lang="en-US" altLang="zh-CN" sz="3200" b="0" i="1" smtClean="0">
                            <a:solidFill>
                              <a:schemeClr val="bg1"/>
                            </a:solidFill>
                            <a:latin typeface="Cambria Math" panose="02040503050406030204" pitchFamily="18" charset="0"/>
                            <a:sym typeface="+mn-ea"/>
                          </a:rPr>
                          <m:t>+1</m:t>
                        </m:r>
                      </m:den>
                    </m:f>
                  </m:oMath>
                </a14:m>
                <a:r>
                  <a:rPr lang="en-US" altLang="zh-CN" sz="3200" dirty="0">
                    <a:solidFill>
                      <a:schemeClr val="bg1"/>
                    </a:solidFill>
                    <a:latin typeface="+mn-ea"/>
                    <a:ea typeface="+mn-ea"/>
                    <a:sym typeface="+mn-ea"/>
                  </a:rPr>
                  <a:t>Ui</a:t>
                </a:r>
                <a:endParaRPr lang="zh-CN" altLang="en-US" sz="3200" dirty="0">
                  <a:solidFill>
                    <a:schemeClr val="bg1"/>
                  </a:solidFill>
                  <a:latin typeface="+mn-ea"/>
                  <a:ea typeface="+mn-ea"/>
                  <a:sym typeface="+mn-ea"/>
                </a:endParaRPr>
              </a:p>
            </p:txBody>
          </p:sp>
        </mc:Choice>
        <mc:Fallback xmlns="">
          <p:sp>
            <p:nvSpPr>
              <p:cNvPr id="10" name="文本框 9">
                <a:extLst>
                  <a:ext uri="{FF2B5EF4-FFF2-40B4-BE49-F238E27FC236}">
                    <a16:creationId xmlns:a16="http://schemas.microsoft.com/office/drawing/2014/main" id="{E3FFE49F-0DD8-41A4-B635-AA91D8D2E992}"/>
                  </a:ext>
                </a:extLst>
              </p:cNvPr>
              <p:cNvSpPr txBox="1">
                <a:spLocks noRot="1" noChangeAspect="1" noMove="1" noResize="1" noEditPoints="1" noAdjustHandles="1" noChangeArrowheads="1" noChangeShapeType="1" noTextEdit="1"/>
              </p:cNvSpPr>
              <p:nvPr/>
            </p:nvSpPr>
            <p:spPr>
              <a:xfrm>
                <a:off x="6672064" y="1445424"/>
                <a:ext cx="4707152" cy="1193788"/>
              </a:xfrm>
              <a:prstGeom prst="rect">
                <a:avLst/>
              </a:prstGeom>
              <a:blipFill>
                <a:blip r:embed="rId4"/>
                <a:stretch>
                  <a:fillRect l="-517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1" name="文本框 20">
                <a:extLst>
                  <a:ext uri="{FF2B5EF4-FFF2-40B4-BE49-F238E27FC236}">
                    <a16:creationId xmlns:a16="http://schemas.microsoft.com/office/drawing/2014/main" id="{46418588-6004-465A-9B74-E94585ED757D}"/>
                  </a:ext>
                </a:extLst>
              </p:cNvPr>
              <p:cNvSpPr txBox="1"/>
              <p:nvPr/>
            </p:nvSpPr>
            <p:spPr>
              <a:xfrm>
                <a:off x="6672064" y="2956990"/>
                <a:ext cx="3168352" cy="771301"/>
              </a:xfrm>
              <a:prstGeom prst="rect">
                <a:avLst/>
              </a:prstGeom>
              <a:noFill/>
            </p:spPr>
            <p:txBody>
              <a:bodyPr wrap="square" lIns="0" tIns="0" rIns="0" bIns="0" rtlCol="0">
                <a:spAutoFit/>
              </a:bodyPr>
              <a:lstStyle/>
              <a:p>
                <a14:m>
                  <m:oMath xmlns:m="http://schemas.openxmlformats.org/officeDocument/2006/math">
                    <m:f>
                      <m:fPr>
                        <m:ctrlPr>
                          <a:rPr lang="en-US" altLang="zh-CN" sz="3200" i="1" smtClean="0">
                            <a:solidFill>
                              <a:schemeClr val="bg1"/>
                            </a:solidFill>
                            <a:latin typeface="Cambria Math" panose="02040503050406030204" pitchFamily="18" charset="0"/>
                            <a:ea typeface="+mn-ea"/>
                            <a:sym typeface="+mn-ea"/>
                          </a:rPr>
                        </m:ctrlPr>
                      </m:fPr>
                      <m:num>
                        <m:r>
                          <m:rPr>
                            <m:nor/>
                          </m:rPr>
                          <a:rPr lang="en-US" altLang="zh-CN" sz="3200" dirty="0">
                            <a:solidFill>
                              <a:schemeClr val="bg1"/>
                            </a:solidFill>
                            <a:latin typeface="+mn-ea"/>
                            <a:sym typeface="+mn-ea"/>
                          </a:rPr>
                          <m:t>Uo</m:t>
                        </m:r>
                      </m:num>
                      <m:den>
                        <m:r>
                          <m:rPr>
                            <m:nor/>
                          </m:rPr>
                          <a:rPr lang="en-US" altLang="zh-CN" sz="3200" dirty="0">
                            <a:solidFill>
                              <a:schemeClr val="bg1"/>
                            </a:solidFill>
                            <a:latin typeface="+mn-ea"/>
                            <a:sym typeface="+mn-ea"/>
                          </a:rPr>
                          <m:t>Ui</m:t>
                        </m:r>
                      </m:den>
                    </m:f>
                  </m:oMath>
                </a14:m>
                <a:r>
                  <a:rPr lang="en-US" altLang="zh-CN" sz="3200" dirty="0">
                    <a:solidFill>
                      <a:schemeClr val="bg1"/>
                    </a:solidFill>
                    <a:latin typeface="+mn-ea"/>
                    <a:ea typeface="+mn-ea"/>
                    <a:sym typeface="+mn-ea"/>
                  </a:rPr>
                  <a:t>=</a:t>
                </a:r>
                <a:r>
                  <a:rPr lang="en-US" altLang="zh-CN" sz="3200" dirty="0">
                    <a:solidFill>
                      <a:schemeClr val="bg1"/>
                    </a:solidFill>
                    <a:sym typeface="+mn-ea"/>
                  </a:rPr>
                  <a:t> </a:t>
                </a:r>
                <a14:m>
                  <m:oMath xmlns:m="http://schemas.openxmlformats.org/officeDocument/2006/math">
                    <m:f>
                      <m:fPr>
                        <m:ctrlPr>
                          <a:rPr lang="en-US" altLang="zh-CN" sz="3200" i="1">
                            <a:solidFill>
                              <a:schemeClr val="bg1"/>
                            </a:solidFill>
                            <a:latin typeface="Cambria Math" panose="02040503050406030204" pitchFamily="18" charset="0"/>
                            <a:sym typeface="+mn-ea"/>
                          </a:rPr>
                        </m:ctrlPr>
                      </m:fPr>
                      <m:num>
                        <m:r>
                          <a:rPr lang="en-US" altLang="zh-CN" sz="3200" i="1">
                            <a:solidFill>
                              <a:schemeClr val="bg1"/>
                            </a:solidFill>
                            <a:latin typeface="Cambria Math" panose="02040503050406030204" pitchFamily="18" charset="0"/>
                            <a:sym typeface="+mn-ea"/>
                          </a:rPr>
                          <m:t>1</m:t>
                        </m:r>
                      </m:num>
                      <m:den>
                        <m:r>
                          <m:rPr>
                            <m:sty m:val="p"/>
                          </m:rPr>
                          <a:rPr lang="en-US" altLang="zh-CN" sz="3200" i="1">
                            <a:solidFill>
                              <a:schemeClr val="bg1"/>
                            </a:solidFill>
                            <a:latin typeface="Cambria Math" panose="02040503050406030204" pitchFamily="18" charset="0"/>
                            <a:sym typeface="+mn-ea"/>
                          </a:rPr>
                          <m:t>j</m:t>
                        </m:r>
                        <m:r>
                          <a:rPr lang="el-GR" altLang="zh-CN" sz="3200" i="1">
                            <a:solidFill>
                              <a:schemeClr val="bg1"/>
                            </a:solidFill>
                            <a:latin typeface="Cambria Math" panose="02040503050406030204" pitchFamily="18" charset="0"/>
                            <a:sym typeface="+mn-ea"/>
                          </a:rPr>
                          <m:t>𝜔</m:t>
                        </m:r>
                        <m:r>
                          <a:rPr lang="en-US" altLang="zh-CN" sz="3200" b="0" i="1" smtClean="0">
                            <a:solidFill>
                              <a:schemeClr val="bg1"/>
                            </a:solidFill>
                            <a:latin typeface="Cambria Math" panose="02040503050406030204" pitchFamily="18" charset="0"/>
                            <a:sym typeface="+mn-ea"/>
                          </a:rPr>
                          <m:t>𝐶𝑅</m:t>
                        </m:r>
                        <m:r>
                          <a:rPr lang="en-US" altLang="zh-CN" sz="3200" b="0" i="1" smtClean="0">
                            <a:solidFill>
                              <a:schemeClr val="bg1"/>
                            </a:solidFill>
                            <a:latin typeface="Cambria Math" panose="02040503050406030204" pitchFamily="18" charset="0"/>
                            <a:sym typeface="+mn-ea"/>
                          </a:rPr>
                          <m:t>+1</m:t>
                        </m:r>
                      </m:den>
                    </m:f>
                  </m:oMath>
                </a14:m>
                <a:endParaRPr lang="zh-CN" altLang="en-US" sz="3200" dirty="0">
                  <a:solidFill>
                    <a:schemeClr val="bg1"/>
                  </a:solidFill>
                  <a:latin typeface="+mn-ea"/>
                  <a:ea typeface="+mn-ea"/>
                  <a:sym typeface="+mn-ea"/>
                </a:endParaRPr>
              </a:p>
            </p:txBody>
          </p:sp>
        </mc:Choice>
        <mc:Fallback xmlns="">
          <p:sp>
            <p:nvSpPr>
              <p:cNvPr id="21" name="文本框 20">
                <a:extLst>
                  <a:ext uri="{FF2B5EF4-FFF2-40B4-BE49-F238E27FC236}">
                    <a16:creationId xmlns:a16="http://schemas.microsoft.com/office/drawing/2014/main" id="{46418588-6004-465A-9B74-E94585ED757D}"/>
                  </a:ext>
                </a:extLst>
              </p:cNvPr>
              <p:cNvSpPr txBox="1">
                <a:spLocks noRot="1" noChangeAspect="1" noMove="1" noResize="1" noEditPoints="1" noAdjustHandles="1" noChangeArrowheads="1" noChangeShapeType="1" noTextEdit="1"/>
              </p:cNvSpPr>
              <p:nvPr/>
            </p:nvSpPr>
            <p:spPr>
              <a:xfrm>
                <a:off x="6672064" y="2956990"/>
                <a:ext cx="3168352" cy="771301"/>
              </a:xfrm>
              <a:prstGeom prst="rect">
                <a:avLst/>
              </a:prstGeom>
              <a:blipFill>
                <a:blip r:embed="rId5"/>
                <a:stretch>
                  <a:fillRect b="-1338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文本框 21">
                <a:extLst>
                  <a:ext uri="{FF2B5EF4-FFF2-40B4-BE49-F238E27FC236}">
                    <a16:creationId xmlns:a16="http://schemas.microsoft.com/office/drawing/2014/main" id="{7CF6CE22-D7CC-4E65-9FCE-06F34A62BAFE}"/>
                  </a:ext>
                </a:extLst>
              </p:cNvPr>
              <p:cNvSpPr txBox="1"/>
              <p:nvPr/>
            </p:nvSpPr>
            <p:spPr>
              <a:xfrm>
                <a:off x="6672064" y="4227429"/>
                <a:ext cx="3168352" cy="803169"/>
              </a:xfrm>
              <a:prstGeom prst="rect">
                <a:avLst/>
              </a:prstGeom>
              <a:noFill/>
            </p:spPr>
            <p:txBody>
              <a:bodyPr wrap="square" lIns="0" tIns="0" rIns="0" bIns="0" rtlCol="0">
                <a:spAutoFit/>
              </a:bodyPr>
              <a:lstStyle/>
              <a:p>
                <a14:m>
                  <m:oMath xmlns:m="http://schemas.openxmlformats.org/officeDocument/2006/math">
                    <m:r>
                      <a:rPr lang="en-US" altLang="zh-CN" sz="3200" i="1" smtClean="0">
                        <a:solidFill>
                          <a:schemeClr val="bg1"/>
                        </a:solidFill>
                        <a:latin typeface="Cambria Math" panose="02040503050406030204" pitchFamily="18" charset="0"/>
                        <a:ea typeface="+mn-ea"/>
                        <a:sym typeface="+mn-ea"/>
                      </a:rPr>
                      <m:t>|</m:t>
                    </m:r>
                  </m:oMath>
                </a14:m>
                <a:r>
                  <a:rPr lang="en-US" altLang="zh-CN" sz="3200" dirty="0">
                    <a:solidFill>
                      <a:schemeClr val="bg1"/>
                    </a:solidFill>
                    <a:latin typeface="+mn-ea"/>
                    <a:ea typeface="+mn-ea"/>
                    <a:sym typeface="+mn-ea"/>
                  </a:rPr>
                  <a:t>H(</a:t>
                </a:r>
                <a14:m>
                  <m:oMath xmlns:m="http://schemas.openxmlformats.org/officeDocument/2006/math">
                    <m:r>
                      <m:rPr>
                        <m:sty m:val="p"/>
                      </m:rPr>
                      <a:rPr lang="en-US" altLang="zh-CN" sz="3200" i="1">
                        <a:solidFill>
                          <a:schemeClr val="bg1"/>
                        </a:solidFill>
                        <a:latin typeface="Cambria Math" panose="02040503050406030204" pitchFamily="18" charset="0"/>
                        <a:sym typeface="+mn-ea"/>
                      </a:rPr>
                      <m:t>j</m:t>
                    </m:r>
                    <m:r>
                      <a:rPr lang="el-GR" altLang="zh-CN" sz="3200" i="1">
                        <a:solidFill>
                          <a:schemeClr val="bg1"/>
                        </a:solidFill>
                        <a:latin typeface="Cambria Math" panose="02040503050406030204" pitchFamily="18" charset="0"/>
                        <a:sym typeface="+mn-ea"/>
                      </a:rPr>
                      <m:t>𝜔</m:t>
                    </m:r>
                  </m:oMath>
                </a14:m>
                <a:r>
                  <a:rPr lang="en-US" altLang="zh-CN" sz="3200" dirty="0">
                    <a:solidFill>
                      <a:schemeClr val="bg1"/>
                    </a:solidFill>
                    <a:latin typeface="+mn-ea"/>
                    <a:ea typeface="+mn-ea"/>
                    <a:sym typeface="+mn-ea"/>
                  </a:rPr>
                  <a:t>)|=</a:t>
                </a:r>
                <a:r>
                  <a:rPr lang="en-US" altLang="zh-CN" sz="3200" dirty="0">
                    <a:solidFill>
                      <a:schemeClr val="bg1"/>
                    </a:solidFill>
                    <a:sym typeface="+mn-ea"/>
                  </a:rPr>
                  <a:t> </a:t>
                </a:r>
                <a14:m>
                  <m:oMath xmlns:m="http://schemas.openxmlformats.org/officeDocument/2006/math">
                    <m:f>
                      <m:fPr>
                        <m:ctrlPr>
                          <a:rPr lang="en-US" altLang="zh-CN" sz="3200" i="1">
                            <a:solidFill>
                              <a:schemeClr val="bg1"/>
                            </a:solidFill>
                            <a:latin typeface="Cambria Math" panose="02040503050406030204" pitchFamily="18" charset="0"/>
                            <a:sym typeface="+mn-ea"/>
                          </a:rPr>
                        </m:ctrlPr>
                      </m:fPr>
                      <m:num>
                        <m:r>
                          <a:rPr lang="en-US" altLang="zh-CN" sz="3200" i="1">
                            <a:solidFill>
                              <a:schemeClr val="bg1"/>
                            </a:solidFill>
                            <a:latin typeface="Cambria Math" panose="02040503050406030204" pitchFamily="18" charset="0"/>
                            <a:sym typeface="+mn-ea"/>
                          </a:rPr>
                          <m:t>1</m:t>
                        </m:r>
                      </m:num>
                      <m:den>
                        <m:rad>
                          <m:radPr>
                            <m:degHide m:val="on"/>
                            <m:ctrlPr>
                              <a:rPr lang="en-US" altLang="zh-CN" sz="3200" i="1" smtClean="0">
                                <a:solidFill>
                                  <a:schemeClr val="bg1"/>
                                </a:solidFill>
                                <a:latin typeface="Cambria Math" panose="02040503050406030204" pitchFamily="18" charset="0"/>
                                <a:sym typeface="+mn-ea"/>
                              </a:rPr>
                            </m:ctrlPr>
                          </m:radPr>
                          <m:deg/>
                          <m:e>
                            <m:r>
                              <a:rPr lang="en-US" altLang="zh-CN" sz="3200" b="0" i="1" smtClean="0">
                                <a:solidFill>
                                  <a:schemeClr val="bg1"/>
                                </a:solidFill>
                                <a:latin typeface="Cambria Math" panose="02040503050406030204" pitchFamily="18" charset="0"/>
                                <a:sym typeface="+mn-ea"/>
                              </a:rPr>
                              <m:t>1</m:t>
                            </m:r>
                            <m:r>
                              <a:rPr lang="en-US" altLang="zh-CN" sz="3200" i="1">
                                <a:solidFill>
                                  <a:schemeClr val="bg1"/>
                                </a:solidFill>
                                <a:latin typeface="Cambria Math" panose="02040503050406030204" pitchFamily="18" charset="0"/>
                                <a:sym typeface="+mn-ea"/>
                              </a:rPr>
                              <m:t>+</m:t>
                            </m:r>
                            <m:sSup>
                              <m:sSupPr>
                                <m:ctrlPr>
                                  <a:rPr lang="en-US" altLang="zh-CN" sz="3200" b="0" i="1" smtClean="0">
                                    <a:solidFill>
                                      <a:schemeClr val="bg1"/>
                                    </a:solidFill>
                                    <a:latin typeface="Cambria Math" panose="02040503050406030204" pitchFamily="18" charset="0"/>
                                    <a:sym typeface="+mn-ea"/>
                                  </a:rPr>
                                </m:ctrlPr>
                              </m:sSupPr>
                              <m:e>
                                <m:r>
                                  <a:rPr lang="en-US" altLang="zh-CN" sz="3200" i="1">
                                    <a:solidFill>
                                      <a:schemeClr val="bg1"/>
                                    </a:solidFill>
                                    <a:latin typeface="Cambria Math" panose="02040503050406030204" pitchFamily="18" charset="0"/>
                                    <a:sym typeface="+mn-ea"/>
                                  </a:rPr>
                                  <m:t>(</m:t>
                                </m:r>
                                <m:r>
                                  <a:rPr lang="el-GR" altLang="zh-CN" sz="3200" i="1">
                                    <a:solidFill>
                                      <a:schemeClr val="bg1"/>
                                    </a:solidFill>
                                    <a:latin typeface="Cambria Math" panose="02040503050406030204" pitchFamily="18" charset="0"/>
                                    <a:sym typeface="+mn-ea"/>
                                  </a:rPr>
                                  <m:t>𝜔</m:t>
                                </m:r>
                                <m:r>
                                  <a:rPr lang="en-US" altLang="zh-CN" sz="3200" i="1">
                                    <a:solidFill>
                                      <a:schemeClr val="bg1"/>
                                    </a:solidFill>
                                    <a:latin typeface="Cambria Math" panose="02040503050406030204" pitchFamily="18" charset="0"/>
                                    <a:sym typeface="+mn-ea"/>
                                  </a:rPr>
                                  <m:t>𝐶𝑅</m:t>
                                </m:r>
                                <m:r>
                                  <a:rPr lang="en-US" altLang="zh-CN" sz="3200" i="1">
                                    <a:solidFill>
                                      <a:schemeClr val="bg1"/>
                                    </a:solidFill>
                                    <a:latin typeface="Cambria Math" panose="02040503050406030204" pitchFamily="18" charset="0"/>
                                    <a:sym typeface="+mn-ea"/>
                                  </a:rPr>
                                  <m:t>)</m:t>
                                </m:r>
                              </m:e>
                              <m:sup>
                                <m:r>
                                  <a:rPr lang="en-US" altLang="zh-CN" sz="3200" b="0" i="1" smtClean="0">
                                    <a:solidFill>
                                      <a:schemeClr val="bg1"/>
                                    </a:solidFill>
                                    <a:latin typeface="Cambria Math" panose="02040503050406030204" pitchFamily="18" charset="0"/>
                                    <a:sym typeface="+mn-ea"/>
                                  </a:rPr>
                                  <m:t>2</m:t>
                                </m:r>
                              </m:sup>
                            </m:sSup>
                          </m:e>
                        </m:rad>
                      </m:den>
                    </m:f>
                  </m:oMath>
                </a14:m>
                <a:endParaRPr lang="zh-CN" altLang="en-US" sz="3200" dirty="0">
                  <a:solidFill>
                    <a:schemeClr val="bg1"/>
                  </a:solidFill>
                  <a:latin typeface="+mn-ea"/>
                  <a:ea typeface="+mn-ea"/>
                  <a:sym typeface="+mn-ea"/>
                </a:endParaRPr>
              </a:p>
            </p:txBody>
          </p:sp>
        </mc:Choice>
        <mc:Fallback xmlns="">
          <p:sp>
            <p:nvSpPr>
              <p:cNvPr id="22" name="文本框 21">
                <a:extLst>
                  <a:ext uri="{FF2B5EF4-FFF2-40B4-BE49-F238E27FC236}">
                    <a16:creationId xmlns:a16="http://schemas.microsoft.com/office/drawing/2014/main" id="{7CF6CE22-D7CC-4E65-9FCE-06F34A62BAFE}"/>
                  </a:ext>
                </a:extLst>
              </p:cNvPr>
              <p:cNvSpPr txBox="1">
                <a:spLocks noRot="1" noChangeAspect="1" noMove="1" noResize="1" noEditPoints="1" noAdjustHandles="1" noChangeArrowheads="1" noChangeShapeType="1" noTextEdit="1"/>
              </p:cNvSpPr>
              <p:nvPr/>
            </p:nvSpPr>
            <p:spPr>
              <a:xfrm>
                <a:off x="6672064" y="4227429"/>
                <a:ext cx="3168352" cy="803169"/>
              </a:xfrm>
              <a:prstGeom prst="rect">
                <a:avLst/>
              </a:prstGeom>
              <a:blipFill>
                <a:blip r:embed="rId6"/>
                <a:stretch>
                  <a:fillRect l="-3654" t="-2273" b="-454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文本框 22">
                <a:extLst>
                  <a:ext uri="{FF2B5EF4-FFF2-40B4-BE49-F238E27FC236}">
                    <a16:creationId xmlns:a16="http://schemas.microsoft.com/office/drawing/2014/main" id="{4CDF69BA-B00D-45BC-B6A4-89511505D4E6}"/>
                  </a:ext>
                </a:extLst>
              </p:cNvPr>
              <p:cNvSpPr txBox="1"/>
              <p:nvPr/>
            </p:nvSpPr>
            <p:spPr>
              <a:xfrm>
                <a:off x="6672064" y="5499411"/>
                <a:ext cx="4566804" cy="492443"/>
              </a:xfrm>
              <a:prstGeom prst="rect">
                <a:avLst/>
              </a:prstGeom>
              <a:noFill/>
            </p:spPr>
            <p:txBody>
              <a:bodyPr wrap="square" lIns="0" tIns="0" rIns="0" bIns="0" rtlCol="0">
                <a:spAutoFit/>
              </a:bodyPr>
              <a:lstStyle/>
              <a:p>
                <a14:m>
                  <m:oMath xmlns:m="http://schemas.openxmlformats.org/officeDocument/2006/math">
                    <m:r>
                      <m:rPr>
                        <m:sty m:val="p"/>
                      </m:rPr>
                      <a:rPr lang="en-US" altLang="zh-CN" sz="3200" i="1" smtClean="0">
                        <a:solidFill>
                          <a:schemeClr val="bg1"/>
                        </a:solidFill>
                        <a:latin typeface="Cambria Math" panose="02040503050406030204" pitchFamily="18" charset="0"/>
                        <a:ea typeface="+mn-ea"/>
                        <a:sym typeface="+mn-ea"/>
                      </a:rPr>
                      <m:t>φ</m:t>
                    </m:r>
                  </m:oMath>
                </a14:m>
                <a:r>
                  <a:rPr lang="en-US" altLang="zh-CN" sz="3200" dirty="0">
                    <a:solidFill>
                      <a:schemeClr val="bg1"/>
                    </a:solidFill>
                    <a:latin typeface="+mn-ea"/>
                    <a:ea typeface="+mn-ea"/>
                    <a:sym typeface="+mn-ea"/>
                  </a:rPr>
                  <a:t>(</a:t>
                </a:r>
                <a14:m>
                  <m:oMath xmlns:m="http://schemas.openxmlformats.org/officeDocument/2006/math">
                    <m:r>
                      <a:rPr lang="el-GR" altLang="zh-CN" sz="3200" i="1">
                        <a:solidFill>
                          <a:schemeClr val="bg1"/>
                        </a:solidFill>
                        <a:latin typeface="Cambria Math" panose="02040503050406030204" pitchFamily="18" charset="0"/>
                        <a:sym typeface="+mn-ea"/>
                      </a:rPr>
                      <m:t>𝜔</m:t>
                    </m:r>
                  </m:oMath>
                </a14:m>
                <a:r>
                  <a:rPr lang="en-US" altLang="zh-CN" sz="3200" dirty="0">
                    <a:solidFill>
                      <a:schemeClr val="bg1"/>
                    </a:solidFill>
                    <a:latin typeface="+mn-ea"/>
                    <a:ea typeface="+mn-ea"/>
                    <a:sym typeface="+mn-ea"/>
                  </a:rPr>
                  <a:t>)=</a:t>
                </a:r>
                <a:r>
                  <a:rPr lang="en-US" altLang="zh-CN" sz="3200" dirty="0">
                    <a:solidFill>
                      <a:schemeClr val="bg1"/>
                    </a:solidFill>
                    <a:sym typeface="+mn-ea"/>
                  </a:rPr>
                  <a:t> </a:t>
                </a:r>
                <a14:m>
                  <m:oMath xmlns:m="http://schemas.openxmlformats.org/officeDocument/2006/math">
                    <m:r>
                      <a:rPr lang="en-US" altLang="zh-CN" sz="3200" i="1" dirty="0">
                        <a:solidFill>
                          <a:schemeClr val="bg1"/>
                        </a:solidFill>
                        <a:latin typeface="Cambria Math" panose="02040503050406030204" pitchFamily="18" charset="0"/>
                        <a:sym typeface="+mn-ea"/>
                      </a:rPr>
                      <m:t>−</m:t>
                    </m:r>
                  </m:oMath>
                </a14:m>
                <a:r>
                  <a:rPr lang="en-US" altLang="zh-CN" sz="3200" dirty="0">
                    <a:solidFill>
                      <a:schemeClr val="bg1"/>
                    </a:solidFill>
                    <a:latin typeface="+mn-ea"/>
                    <a:ea typeface="+mn-ea"/>
                    <a:sym typeface="+mn-ea"/>
                  </a:rPr>
                  <a:t>arctan(</a:t>
                </a:r>
                <a14:m>
                  <m:oMath xmlns:m="http://schemas.openxmlformats.org/officeDocument/2006/math">
                    <m:r>
                      <a:rPr lang="el-GR" altLang="zh-CN" sz="3200" i="1">
                        <a:solidFill>
                          <a:schemeClr val="bg1"/>
                        </a:solidFill>
                        <a:latin typeface="Cambria Math" panose="02040503050406030204" pitchFamily="18" charset="0"/>
                        <a:sym typeface="+mn-ea"/>
                      </a:rPr>
                      <m:t>𝜔</m:t>
                    </m:r>
                    <m:r>
                      <a:rPr lang="en-US" altLang="zh-CN" sz="3200" i="1">
                        <a:solidFill>
                          <a:schemeClr val="bg1"/>
                        </a:solidFill>
                        <a:latin typeface="Cambria Math" panose="02040503050406030204" pitchFamily="18" charset="0"/>
                        <a:sym typeface="+mn-ea"/>
                      </a:rPr>
                      <m:t>𝐶𝑅</m:t>
                    </m:r>
                  </m:oMath>
                </a14:m>
                <a:r>
                  <a:rPr lang="en-US" altLang="zh-CN" sz="3200" dirty="0">
                    <a:solidFill>
                      <a:schemeClr val="bg1"/>
                    </a:solidFill>
                    <a:latin typeface="+mn-ea"/>
                    <a:ea typeface="+mn-ea"/>
                    <a:sym typeface="+mn-ea"/>
                  </a:rPr>
                  <a:t>)</a:t>
                </a:r>
                <a:endParaRPr lang="zh-CN" altLang="en-US" sz="3200" dirty="0">
                  <a:solidFill>
                    <a:schemeClr val="bg1"/>
                  </a:solidFill>
                  <a:latin typeface="+mn-ea"/>
                  <a:ea typeface="+mn-ea"/>
                  <a:sym typeface="+mn-ea"/>
                </a:endParaRPr>
              </a:p>
            </p:txBody>
          </p:sp>
        </mc:Choice>
        <mc:Fallback xmlns="">
          <p:sp>
            <p:nvSpPr>
              <p:cNvPr id="23" name="文本框 22">
                <a:extLst>
                  <a:ext uri="{FF2B5EF4-FFF2-40B4-BE49-F238E27FC236}">
                    <a16:creationId xmlns:a16="http://schemas.microsoft.com/office/drawing/2014/main" id="{4CDF69BA-B00D-45BC-B6A4-89511505D4E6}"/>
                  </a:ext>
                </a:extLst>
              </p:cNvPr>
              <p:cNvSpPr txBox="1">
                <a:spLocks noRot="1" noChangeAspect="1" noMove="1" noResize="1" noEditPoints="1" noAdjustHandles="1" noChangeArrowheads="1" noChangeShapeType="1" noTextEdit="1"/>
              </p:cNvSpPr>
              <p:nvPr/>
            </p:nvSpPr>
            <p:spPr>
              <a:xfrm>
                <a:off x="6672064" y="5499411"/>
                <a:ext cx="4566804" cy="492443"/>
              </a:xfrm>
              <a:prstGeom prst="rect">
                <a:avLst/>
              </a:prstGeom>
              <a:blipFill>
                <a:blip r:embed="rId7"/>
                <a:stretch>
                  <a:fillRect t="-23457" b="-5061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1832038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4232864" y="4158800"/>
            <a:ext cx="3735344" cy="360040"/>
          </a:xfrm>
          <a:prstGeom prst="rect">
            <a:avLst/>
          </a:prstGeom>
          <a:gradFill>
            <a:gsLst>
              <a:gs pos="0">
                <a:schemeClr val="accent1">
                  <a:lumMod val="20000"/>
                  <a:lumOff val="80000"/>
                  <a:alpha val="0"/>
                </a:schemeClr>
              </a:gs>
              <a:gs pos="35000">
                <a:schemeClr val="accent1">
                  <a:lumMod val="20000"/>
                  <a:lumOff val="80000"/>
                  <a:alpha val="30000"/>
                </a:schemeClr>
              </a:gs>
              <a:gs pos="65000">
                <a:schemeClr val="accent1">
                  <a:lumMod val="20000"/>
                  <a:lumOff val="80000"/>
                  <a:alpha val="30000"/>
                </a:schemeClr>
              </a:gs>
              <a:gs pos="100000">
                <a:schemeClr val="accent1">
                  <a:lumMod val="20000"/>
                  <a:lumOff val="80000"/>
                  <a:alpha val="0"/>
                </a:schemeClr>
              </a:gs>
            </a:gsLst>
            <a:lin ang="0" scaled="0"/>
          </a:gradFill>
        </p:spPr>
        <p:txBody>
          <a:bodyPr rtlCol="0" anchor="ctr">
            <a:spAutoFit/>
          </a:bodyPr>
          <a:lstStyle/>
          <a:p>
            <a:pPr indent="304800" algn="ctr">
              <a:lnSpc>
                <a:spcPct val="150000"/>
              </a:lnSpc>
              <a:spcAft>
                <a:spcPts val="1650"/>
              </a:spcAft>
            </a:pPr>
            <a:endParaRPr lang="zh-CN" altLang="en-US" sz="1600" dirty="0">
              <a:solidFill>
                <a:schemeClr val="bg1"/>
              </a:solidFill>
              <a:latin typeface="+mn-ea"/>
              <a:ea typeface="+mn-ea"/>
              <a:cs typeface="Times New Roman" panose="02020603050405020304" pitchFamily="18" charset="0"/>
            </a:endParaRPr>
          </a:p>
        </p:txBody>
      </p:sp>
      <p:sp>
        <p:nvSpPr>
          <p:cNvPr id="4" name="文本框 3"/>
          <p:cNvSpPr txBox="1"/>
          <p:nvPr/>
        </p:nvSpPr>
        <p:spPr>
          <a:xfrm>
            <a:off x="5255866" y="1988840"/>
            <a:ext cx="1689886" cy="1569660"/>
          </a:xfrm>
          <a:prstGeom prst="rect">
            <a:avLst/>
          </a:prstGeom>
          <a:noFill/>
        </p:spPr>
        <p:txBody>
          <a:bodyPr wrap="none" rtlCol="0" anchor="ctr">
            <a:spAutoFit/>
          </a:bodyPr>
          <a:lstStyle>
            <a:defPPr>
              <a:defRPr lang="zh-CN"/>
            </a:defPPr>
            <a:lvl1pPr algn="ctr">
              <a:defRPr sz="9600">
                <a:gradFill>
                  <a:gsLst>
                    <a:gs pos="0">
                      <a:srgbClr val="4DBBA2"/>
                    </a:gs>
                    <a:gs pos="80000">
                      <a:srgbClr val="4DBBA2">
                        <a:alpha val="0"/>
                      </a:srgbClr>
                    </a:gs>
                  </a:gsLst>
                  <a:lin ang="4800000" scaled="0"/>
                </a:gradFill>
                <a:latin typeface="腾讯体" panose="02010600010101010101" pitchFamily="2" charset="-122"/>
                <a:ea typeface="腾讯体" panose="02010600010101010101" pitchFamily="2" charset="-122"/>
              </a:defRPr>
            </a:lvl1pPr>
          </a:lstStyle>
          <a:p>
            <a:r>
              <a:rPr lang="en-US" altLang="zh-CN" dirty="0">
                <a:gradFill>
                  <a:gsLst>
                    <a:gs pos="0">
                      <a:schemeClr val="accent1"/>
                    </a:gs>
                    <a:gs pos="80000">
                      <a:schemeClr val="accent1">
                        <a:alpha val="0"/>
                      </a:schemeClr>
                    </a:gs>
                  </a:gsLst>
                  <a:lin ang="4800000" scaled="0"/>
                </a:gradFill>
              </a:rPr>
              <a:t>05</a:t>
            </a:r>
          </a:p>
        </p:txBody>
      </p:sp>
      <p:sp>
        <p:nvSpPr>
          <p:cNvPr id="6" name="文本框 5"/>
          <p:cNvSpPr txBox="1"/>
          <p:nvPr/>
        </p:nvSpPr>
        <p:spPr>
          <a:xfrm>
            <a:off x="2858135" y="2996565"/>
            <a:ext cx="6476365" cy="1106805"/>
          </a:xfrm>
          <a:prstGeom prst="rect">
            <a:avLst/>
          </a:prstGeom>
          <a:noFill/>
        </p:spPr>
        <p:txBody>
          <a:bodyPr wrap="square" rtlCol="0">
            <a:spAutoFit/>
          </a:bodyPr>
          <a:lstStyle/>
          <a:p>
            <a:pPr algn="dist"/>
            <a:r>
              <a:rPr lang="zh-CN" altLang="en-US" sz="6600" dirty="0">
                <a:solidFill>
                  <a:schemeClr val="bg1"/>
                </a:solidFill>
                <a:latin typeface="黑体" panose="02010609060101010101" charset="-122"/>
                <a:ea typeface="黑体" panose="02010609060101010101" charset="-122"/>
                <a:sym typeface="+mn-ea"/>
              </a:rPr>
              <a:t>滤波器应用实例</a:t>
            </a:r>
            <a:endParaRPr lang="zh-CN" altLang="en-US" sz="6600" dirty="0">
              <a:solidFill>
                <a:schemeClr val="bg1"/>
              </a:solidFill>
              <a:latin typeface="腾讯体" panose="02010600010101010101" pitchFamily="2" charset="-122"/>
              <a:ea typeface="腾讯体" panose="02010600010101010101" pitchFamily="2" charset="-122"/>
            </a:endParaRPr>
          </a:p>
        </p:txBody>
      </p:sp>
      <p:sp>
        <p:nvSpPr>
          <p:cNvPr id="9" name="文本框 8"/>
          <p:cNvSpPr txBox="1"/>
          <p:nvPr/>
        </p:nvSpPr>
        <p:spPr>
          <a:xfrm>
            <a:off x="3929393" y="4179239"/>
            <a:ext cx="4338955" cy="337185"/>
          </a:xfrm>
          <a:prstGeom prst="rect">
            <a:avLst/>
          </a:prstGeom>
          <a:noFill/>
        </p:spPr>
        <p:txBody>
          <a:bodyPr wrap="none" rtlCol="0">
            <a:spAutoFit/>
          </a:bodyPr>
          <a:lstStyle/>
          <a:p>
            <a:pPr algn="dist"/>
            <a:r>
              <a:rPr lang="en-US" altLang="zh-CN" sz="1600" spc="300" dirty="0">
                <a:solidFill>
                  <a:schemeClr val="bg1"/>
                </a:solidFill>
                <a:latin typeface="腾讯体" panose="02010600010101010101" pitchFamily="2" charset="-122"/>
                <a:ea typeface="腾讯体" panose="02010600010101010101" pitchFamily="2" charset="-122"/>
              </a:rPr>
              <a:t>Application examples of filter</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接连接符 3"/>
          <p:cNvCxnSpPr/>
          <p:nvPr/>
        </p:nvCxnSpPr>
        <p:spPr>
          <a:xfrm>
            <a:off x="317500" y="3817890"/>
            <a:ext cx="11557000" cy="12700"/>
          </a:xfrm>
          <a:prstGeom prst="curvedConnector3">
            <a:avLst>
              <a:gd name="adj1" fmla="val 50000"/>
            </a:avLst>
          </a:prstGeom>
          <a:ln w="19050" cap="rnd">
            <a:solidFill>
              <a:schemeClr val="accent1"/>
            </a:solidFill>
            <a:tailEnd type="arrow" w="lg" len="lg"/>
          </a:ln>
        </p:spPr>
        <p:style>
          <a:lnRef idx="1">
            <a:schemeClr val="accent1"/>
          </a:lnRef>
          <a:fillRef idx="0">
            <a:schemeClr val="accent1"/>
          </a:fillRef>
          <a:effectRef idx="0">
            <a:schemeClr val="accent1"/>
          </a:effectRef>
          <a:fontRef idx="minor">
            <a:schemeClr val="tx1"/>
          </a:fontRef>
        </p:style>
      </p:cxnSp>
      <p:sp>
        <p:nvSpPr>
          <p:cNvPr id="13" name="椭圆 12"/>
          <p:cNvSpPr/>
          <p:nvPr/>
        </p:nvSpPr>
        <p:spPr>
          <a:xfrm>
            <a:off x="939165" y="3743327"/>
            <a:ext cx="161826" cy="161826"/>
          </a:xfrm>
          <a:prstGeom prst="ellipse">
            <a:avLst/>
          </a:prstGeom>
          <a:solidFill>
            <a:srgbClr val="121558"/>
          </a:solidFill>
          <a:ln w="349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2661285" y="3743327"/>
            <a:ext cx="161826" cy="161826"/>
          </a:xfrm>
          <a:prstGeom prst="ellipse">
            <a:avLst/>
          </a:prstGeom>
          <a:solidFill>
            <a:srgbClr val="121558"/>
          </a:solidFill>
          <a:ln w="349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p:cNvSpPr/>
          <p:nvPr/>
        </p:nvSpPr>
        <p:spPr>
          <a:xfrm>
            <a:off x="4356735" y="3743327"/>
            <a:ext cx="161826" cy="161826"/>
          </a:xfrm>
          <a:prstGeom prst="ellipse">
            <a:avLst/>
          </a:prstGeom>
          <a:solidFill>
            <a:srgbClr val="121558"/>
          </a:solidFill>
          <a:ln w="34925">
            <a:solidFill>
              <a:schemeClr val="accent1"/>
            </a:solidFill>
          </a:ln>
          <a:effectLst>
            <a:outerShdw blurRad="101600" sx="102000" sy="102000" algn="ctr" rotWithShape="0">
              <a:schemeClr val="accent2">
                <a:alpha val="21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p:cNvSpPr/>
          <p:nvPr/>
        </p:nvSpPr>
        <p:spPr>
          <a:xfrm>
            <a:off x="6105525" y="3743327"/>
            <a:ext cx="161826" cy="161826"/>
          </a:xfrm>
          <a:prstGeom prst="ellipse">
            <a:avLst/>
          </a:prstGeom>
          <a:solidFill>
            <a:srgbClr val="121558"/>
          </a:solidFill>
          <a:ln w="349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p:cNvSpPr/>
          <p:nvPr/>
        </p:nvSpPr>
        <p:spPr>
          <a:xfrm>
            <a:off x="7827645" y="3743327"/>
            <a:ext cx="161826" cy="161826"/>
          </a:xfrm>
          <a:prstGeom prst="ellipse">
            <a:avLst/>
          </a:prstGeom>
          <a:solidFill>
            <a:srgbClr val="121558"/>
          </a:solidFill>
          <a:ln w="349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p:cNvSpPr/>
          <p:nvPr/>
        </p:nvSpPr>
        <p:spPr>
          <a:xfrm>
            <a:off x="9549765" y="3743327"/>
            <a:ext cx="161826" cy="161826"/>
          </a:xfrm>
          <a:prstGeom prst="ellipse">
            <a:avLst/>
          </a:prstGeom>
          <a:solidFill>
            <a:srgbClr val="121558"/>
          </a:solidFill>
          <a:ln w="3492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PA-矩形 38"/>
          <p:cNvSpPr/>
          <p:nvPr>
            <p:custDataLst>
              <p:tags r:id="rId1"/>
            </p:custDataLst>
          </p:nvPr>
        </p:nvSpPr>
        <p:spPr>
          <a:xfrm>
            <a:off x="2248863" y="1830742"/>
            <a:ext cx="2469235" cy="1792681"/>
          </a:xfrm>
          <a:prstGeom prst="rect">
            <a:avLst/>
          </a:prstGeom>
          <a:gradFill>
            <a:gsLst>
              <a:gs pos="0">
                <a:schemeClr val="accent1">
                  <a:alpha val="24000"/>
                </a:schemeClr>
              </a:gs>
              <a:gs pos="100000">
                <a:schemeClr val="accent1">
                  <a:alpha val="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1" name="矩形 30"/>
          <p:cNvSpPr/>
          <p:nvPr/>
        </p:nvSpPr>
        <p:spPr>
          <a:xfrm rot="16200000">
            <a:off x="3472681" y="584808"/>
            <a:ext cx="21600" cy="246923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PA-矩形 38"/>
          <p:cNvSpPr/>
          <p:nvPr>
            <p:custDataLst>
              <p:tags r:id="rId2"/>
            </p:custDataLst>
          </p:nvPr>
        </p:nvSpPr>
        <p:spPr>
          <a:xfrm>
            <a:off x="3967770" y="4166272"/>
            <a:ext cx="2542958" cy="1900205"/>
          </a:xfrm>
          <a:prstGeom prst="rect">
            <a:avLst/>
          </a:prstGeom>
          <a:gradFill>
            <a:gsLst>
              <a:gs pos="0">
                <a:schemeClr val="accent1">
                  <a:alpha val="24000"/>
                </a:schemeClr>
              </a:gs>
              <a:gs pos="100000">
                <a:schemeClr val="accent1">
                  <a:alpha val="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p:cNvSpPr/>
          <p:nvPr/>
        </p:nvSpPr>
        <p:spPr>
          <a:xfrm rot="16200000">
            <a:off x="5228450" y="4811016"/>
            <a:ext cx="21600" cy="25429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gradFill>
                <a:gsLst>
                  <a:gs pos="0">
                    <a:schemeClr val="accent2">
                      <a:alpha val="70000"/>
                    </a:schemeClr>
                  </a:gs>
                  <a:gs pos="100000">
                    <a:schemeClr val="accent2"/>
                  </a:gs>
                </a:gsLst>
                <a:lin ang="5400000" scaled="1"/>
              </a:gradFill>
            </a:endParaRPr>
          </a:p>
        </p:txBody>
      </p:sp>
      <p:sp>
        <p:nvSpPr>
          <p:cNvPr id="34" name="PA-矩形 38"/>
          <p:cNvSpPr/>
          <p:nvPr>
            <p:custDataLst>
              <p:tags r:id="rId3"/>
            </p:custDataLst>
          </p:nvPr>
        </p:nvSpPr>
        <p:spPr>
          <a:xfrm>
            <a:off x="5811452" y="1830742"/>
            <a:ext cx="2469235" cy="1792681"/>
          </a:xfrm>
          <a:prstGeom prst="rect">
            <a:avLst/>
          </a:prstGeom>
          <a:gradFill>
            <a:gsLst>
              <a:gs pos="0">
                <a:schemeClr val="accent1">
                  <a:alpha val="24000"/>
                </a:schemeClr>
              </a:gs>
              <a:gs pos="100000">
                <a:schemeClr val="accent1">
                  <a:alpha val="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p:cNvSpPr/>
          <p:nvPr/>
        </p:nvSpPr>
        <p:spPr>
          <a:xfrm rot="16200000">
            <a:off x="7035270" y="584808"/>
            <a:ext cx="21600" cy="246923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PA-矩形 38"/>
          <p:cNvSpPr/>
          <p:nvPr>
            <p:custDataLst>
              <p:tags r:id="rId4"/>
            </p:custDataLst>
          </p:nvPr>
        </p:nvSpPr>
        <p:spPr>
          <a:xfrm>
            <a:off x="7535863" y="4166272"/>
            <a:ext cx="2469235" cy="1900205"/>
          </a:xfrm>
          <a:prstGeom prst="rect">
            <a:avLst/>
          </a:prstGeom>
          <a:gradFill>
            <a:gsLst>
              <a:gs pos="0">
                <a:schemeClr val="accent1">
                  <a:alpha val="24000"/>
                </a:schemeClr>
              </a:gs>
              <a:gs pos="100000">
                <a:schemeClr val="accent1">
                  <a:alpha val="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36"/>
          <p:cNvSpPr/>
          <p:nvPr/>
        </p:nvSpPr>
        <p:spPr>
          <a:xfrm rot="16200000">
            <a:off x="8759680" y="4847878"/>
            <a:ext cx="21600" cy="246923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PA-矩形 38"/>
          <p:cNvSpPr/>
          <p:nvPr>
            <p:custDataLst>
              <p:tags r:id="rId5"/>
            </p:custDataLst>
          </p:nvPr>
        </p:nvSpPr>
        <p:spPr>
          <a:xfrm>
            <a:off x="9162741" y="1830742"/>
            <a:ext cx="2469235" cy="1792681"/>
          </a:xfrm>
          <a:prstGeom prst="rect">
            <a:avLst/>
          </a:prstGeom>
          <a:gradFill>
            <a:gsLst>
              <a:gs pos="0">
                <a:schemeClr val="accent1">
                  <a:alpha val="24000"/>
                </a:schemeClr>
              </a:gs>
              <a:gs pos="100000">
                <a:schemeClr val="accent1">
                  <a:alpha val="2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矩形 38"/>
          <p:cNvSpPr/>
          <p:nvPr/>
        </p:nvSpPr>
        <p:spPr>
          <a:xfrm rot="16200000">
            <a:off x="10386559" y="584808"/>
            <a:ext cx="21600" cy="246923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PA-big-right-arrow_21506"/>
          <p:cNvSpPr>
            <a:spLocks noChangeAspect="1"/>
          </p:cNvSpPr>
          <p:nvPr>
            <p:custDataLst>
              <p:tags r:id="rId6"/>
            </p:custDataLst>
          </p:nvPr>
        </p:nvSpPr>
        <p:spPr bwMode="auto">
          <a:xfrm>
            <a:off x="829666" y="2582673"/>
            <a:ext cx="447688" cy="444380"/>
          </a:xfrm>
          <a:custGeom>
            <a:avLst/>
            <a:gdLst>
              <a:gd name="T0" fmla="*/ 836 w 847"/>
              <a:gd name="T1" fmla="*/ 433 h 842"/>
              <a:gd name="T2" fmla="*/ 847 w 847"/>
              <a:gd name="T3" fmla="*/ 422 h 842"/>
              <a:gd name="T4" fmla="*/ 836 w 847"/>
              <a:gd name="T5" fmla="*/ 411 h 842"/>
              <a:gd name="T6" fmla="*/ 836 w 847"/>
              <a:gd name="T7" fmla="*/ 411 h 842"/>
              <a:gd name="T8" fmla="*/ 431 w 847"/>
              <a:gd name="T9" fmla="*/ 6 h 842"/>
              <a:gd name="T10" fmla="*/ 409 w 847"/>
              <a:gd name="T11" fmla="*/ 6 h 842"/>
              <a:gd name="T12" fmla="*/ 409 w 847"/>
              <a:gd name="T13" fmla="*/ 28 h 842"/>
              <a:gd name="T14" fmla="*/ 788 w 847"/>
              <a:gd name="T15" fmla="*/ 406 h 842"/>
              <a:gd name="T16" fmla="*/ 16 w 847"/>
              <a:gd name="T17" fmla="*/ 406 h 842"/>
              <a:gd name="T18" fmla="*/ 0 w 847"/>
              <a:gd name="T19" fmla="*/ 422 h 842"/>
              <a:gd name="T20" fmla="*/ 16 w 847"/>
              <a:gd name="T21" fmla="*/ 437 h 842"/>
              <a:gd name="T22" fmla="*/ 788 w 847"/>
              <a:gd name="T23" fmla="*/ 437 h 842"/>
              <a:gd name="T24" fmla="*/ 409 w 847"/>
              <a:gd name="T25" fmla="*/ 816 h 842"/>
              <a:gd name="T26" fmla="*/ 409 w 847"/>
              <a:gd name="T27" fmla="*/ 838 h 842"/>
              <a:gd name="T28" fmla="*/ 420 w 847"/>
              <a:gd name="T29" fmla="*/ 842 h 842"/>
              <a:gd name="T30" fmla="*/ 432 w 847"/>
              <a:gd name="T31" fmla="*/ 838 h 842"/>
              <a:gd name="T32" fmla="*/ 836 w 847"/>
              <a:gd name="T33" fmla="*/ 433 h 842"/>
              <a:gd name="T34" fmla="*/ 836 w 847"/>
              <a:gd name="T35" fmla="*/ 433 h 8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847" h="842">
                <a:moveTo>
                  <a:pt x="836" y="433"/>
                </a:moveTo>
                <a:lnTo>
                  <a:pt x="847" y="422"/>
                </a:lnTo>
                <a:lnTo>
                  <a:pt x="836" y="411"/>
                </a:lnTo>
                <a:lnTo>
                  <a:pt x="836" y="411"/>
                </a:lnTo>
                <a:lnTo>
                  <a:pt x="431" y="6"/>
                </a:lnTo>
                <a:cubicBezTo>
                  <a:pt x="425" y="0"/>
                  <a:pt x="415" y="0"/>
                  <a:pt x="409" y="6"/>
                </a:cubicBezTo>
                <a:cubicBezTo>
                  <a:pt x="403" y="12"/>
                  <a:pt x="403" y="22"/>
                  <a:pt x="409" y="28"/>
                </a:cubicBezTo>
                <a:lnTo>
                  <a:pt x="788" y="406"/>
                </a:lnTo>
                <a:lnTo>
                  <a:pt x="16" y="406"/>
                </a:lnTo>
                <a:cubicBezTo>
                  <a:pt x="7" y="406"/>
                  <a:pt x="0" y="413"/>
                  <a:pt x="0" y="422"/>
                </a:cubicBezTo>
                <a:cubicBezTo>
                  <a:pt x="0" y="430"/>
                  <a:pt x="7" y="437"/>
                  <a:pt x="16" y="437"/>
                </a:cubicBezTo>
                <a:lnTo>
                  <a:pt x="788" y="437"/>
                </a:lnTo>
                <a:lnTo>
                  <a:pt x="409" y="816"/>
                </a:lnTo>
                <a:cubicBezTo>
                  <a:pt x="403" y="822"/>
                  <a:pt x="403" y="831"/>
                  <a:pt x="409" y="838"/>
                </a:cubicBezTo>
                <a:cubicBezTo>
                  <a:pt x="413" y="841"/>
                  <a:pt x="416" y="842"/>
                  <a:pt x="420" y="842"/>
                </a:cubicBezTo>
                <a:cubicBezTo>
                  <a:pt x="424" y="842"/>
                  <a:pt x="428" y="841"/>
                  <a:pt x="432" y="838"/>
                </a:cubicBezTo>
                <a:lnTo>
                  <a:pt x="836" y="433"/>
                </a:lnTo>
                <a:cubicBezTo>
                  <a:pt x="836" y="433"/>
                  <a:pt x="836" y="433"/>
                  <a:pt x="836" y="433"/>
                </a:cubicBezTo>
                <a:close/>
              </a:path>
            </a:pathLst>
          </a:custGeom>
          <a:solidFill>
            <a:schemeClr val="accent1"/>
          </a:solidFill>
          <a:ln>
            <a:noFill/>
          </a:ln>
        </p:spPr>
      </p:sp>
      <p:sp>
        <p:nvSpPr>
          <p:cNvPr id="53" name="object 11"/>
          <p:cNvSpPr txBox="1"/>
          <p:nvPr/>
        </p:nvSpPr>
        <p:spPr>
          <a:xfrm>
            <a:off x="2351657" y="2133152"/>
            <a:ext cx="2271542" cy="1360805"/>
          </a:xfrm>
          <a:prstGeom prst="rect">
            <a:avLst/>
          </a:prstGeom>
          <a:noFill/>
        </p:spPr>
        <p:txBody>
          <a:bodyPr wrap="square" rtlCol="0">
            <a:spAutoFit/>
          </a:bodyPr>
          <a:lstStyle>
            <a:defPPr>
              <a:defRPr lang="zh-CN"/>
            </a:defPPr>
            <a:lvl1pPr lvl="0">
              <a:lnSpc>
                <a:spcPct val="150000"/>
              </a:lnSpc>
              <a:defRPr sz="1100" spc="100">
                <a:solidFill>
                  <a:schemeClr val="bg1"/>
                </a:solidFill>
                <a:latin typeface="+mj-lt"/>
                <a:ea typeface="苹方 常规" panose="020B0300000000000000" pitchFamily="34" charset="-122"/>
              </a:defRPr>
            </a:lvl1pPr>
          </a:lstStyle>
          <a:p>
            <a:r>
              <a:rPr lang="en-US" dirty="0" err="1">
                <a:latin typeface="黑体" panose="02010609060101010101" charset="-122"/>
                <a:ea typeface="黑体" panose="02010609060101010101" charset="-122"/>
              </a:rPr>
              <a:t>一个固体屏障就是一个声波的低通滤波器。当另外一个房间中播放音乐时，很容易听到音乐的低音，但是高音部分大部分被过滤掉了</a:t>
            </a:r>
            <a:r>
              <a:rPr lang="en-US" dirty="0">
                <a:latin typeface="黑体" panose="02010609060101010101" charset="-122"/>
                <a:ea typeface="黑体" panose="02010609060101010101" charset="-122"/>
              </a:rPr>
              <a:t>。</a:t>
            </a:r>
          </a:p>
        </p:txBody>
      </p:sp>
      <p:sp>
        <p:nvSpPr>
          <p:cNvPr id="54" name="object 11"/>
          <p:cNvSpPr txBox="1"/>
          <p:nvPr/>
        </p:nvSpPr>
        <p:spPr>
          <a:xfrm>
            <a:off x="5910150" y="2133152"/>
            <a:ext cx="2271542" cy="1106805"/>
          </a:xfrm>
          <a:prstGeom prst="rect">
            <a:avLst/>
          </a:prstGeom>
          <a:noFill/>
        </p:spPr>
        <p:txBody>
          <a:bodyPr wrap="square" rtlCol="0">
            <a:spAutoFit/>
          </a:bodyPr>
          <a:lstStyle>
            <a:defPPr>
              <a:defRPr lang="zh-CN"/>
            </a:defPPr>
            <a:lvl1pPr lvl="0">
              <a:lnSpc>
                <a:spcPct val="150000"/>
              </a:lnSpc>
              <a:defRPr sz="1100" spc="100">
                <a:solidFill>
                  <a:schemeClr val="bg1"/>
                </a:solidFill>
                <a:latin typeface="+mj-lt"/>
                <a:ea typeface="苹方 常规" panose="020B0300000000000000" pitchFamily="34" charset="-122"/>
              </a:defRPr>
            </a:lvl1pPr>
          </a:lstStyle>
          <a:p>
            <a:r>
              <a:rPr lang="en-US">
                <a:latin typeface="黑体" panose="02010609060101010101" charset="-122"/>
                <a:ea typeface="黑体" panose="02010609060101010101" charset="-122"/>
                <a:cs typeface="黑体" panose="02010609060101010101" charset="-122"/>
              </a:rPr>
              <a:t>电子低通滤波器用来驱动重低音喇叭（subwoofer）和其它类型的扩音器、并且阻塞它们不能有效传播的高音节拍。</a:t>
            </a:r>
          </a:p>
        </p:txBody>
      </p:sp>
      <p:sp>
        <p:nvSpPr>
          <p:cNvPr id="55" name="object 11"/>
          <p:cNvSpPr txBox="1"/>
          <p:nvPr/>
        </p:nvSpPr>
        <p:spPr>
          <a:xfrm>
            <a:off x="9261177" y="2133152"/>
            <a:ext cx="2271542" cy="1360805"/>
          </a:xfrm>
          <a:prstGeom prst="rect">
            <a:avLst/>
          </a:prstGeom>
          <a:noFill/>
        </p:spPr>
        <p:txBody>
          <a:bodyPr wrap="square" rtlCol="0">
            <a:spAutoFit/>
          </a:bodyPr>
          <a:lstStyle>
            <a:defPPr>
              <a:defRPr lang="zh-CN"/>
            </a:defPPr>
            <a:lvl1pPr lvl="0">
              <a:lnSpc>
                <a:spcPct val="150000"/>
              </a:lnSpc>
              <a:defRPr sz="1100" spc="100">
                <a:solidFill>
                  <a:schemeClr val="bg1"/>
                </a:solidFill>
                <a:latin typeface="+mj-lt"/>
                <a:ea typeface="苹方 常规" panose="020B0300000000000000" pitchFamily="34" charset="-122"/>
              </a:defRPr>
            </a:lvl1pPr>
          </a:lstStyle>
          <a:p>
            <a:r>
              <a:rPr lang="en-US" dirty="0" err="1">
                <a:latin typeface="黑体" panose="02010609060101010101" charset="-122"/>
                <a:ea typeface="黑体" panose="02010609060101010101" charset="-122"/>
                <a:cs typeface="黑体" panose="02010609060101010101" charset="-122"/>
              </a:rPr>
              <a:t>低通滤波器也在如Roland公司这样的模拟合成器（synthesiser）合成的电子音乐声音处理中发挥着重要的作用</a:t>
            </a:r>
            <a:r>
              <a:rPr lang="en-US" dirty="0">
                <a:latin typeface="黑体" panose="02010609060101010101" charset="-122"/>
                <a:ea typeface="黑体" panose="02010609060101010101" charset="-122"/>
                <a:cs typeface="黑体" panose="02010609060101010101" charset="-122"/>
              </a:rPr>
              <a:t>。</a:t>
            </a:r>
          </a:p>
        </p:txBody>
      </p:sp>
      <p:sp>
        <p:nvSpPr>
          <p:cNvPr id="57" name="object 11"/>
          <p:cNvSpPr txBox="1"/>
          <p:nvPr/>
        </p:nvSpPr>
        <p:spPr>
          <a:xfrm>
            <a:off x="4128016" y="4906231"/>
            <a:ext cx="2271542" cy="852805"/>
          </a:xfrm>
          <a:prstGeom prst="rect">
            <a:avLst/>
          </a:prstGeom>
          <a:noFill/>
        </p:spPr>
        <p:txBody>
          <a:bodyPr wrap="square" rtlCol="0">
            <a:spAutoFit/>
          </a:bodyPr>
          <a:lstStyle>
            <a:defPPr>
              <a:defRPr lang="zh-CN"/>
            </a:defPPr>
            <a:lvl1pPr lvl="0">
              <a:lnSpc>
                <a:spcPct val="150000"/>
              </a:lnSpc>
              <a:defRPr sz="1100" spc="100">
                <a:solidFill>
                  <a:schemeClr val="bg1"/>
                </a:solidFill>
                <a:latin typeface="+mj-lt"/>
                <a:ea typeface="苹方 常规" panose="020B0300000000000000" pitchFamily="34" charset="-122"/>
              </a:defRPr>
            </a:lvl1pPr>
          </a:lstStyle>
          <a:p>
            <a:r>
              <a:rPr lang="en-US">
                <a:latin typeface="黑体" panose="02010609060101010101" charset="-122"/>
                <a:ea typeface="黑体" panose="02010609060101010101" charset="-122"/>
              </a:rPr>
              <a:t>无线电发射机使用低通滤波器阻塞可能引起与其它通信发生干扰的谐波发射。</a:t>
            </a:r>
          </a:p>
        </p:txBody>
      </p:sp>
      <p:sp>
        <p:nvSpPr>
          <p:cNvPr id="58" name="object 11"/>
          <p:cNvSpPr txBox="1"/>
          <p:nvPr/>
        </p:nvSpPr>
        <p:spPr>
          <a:xfrm>
            <a:off x="7634709" y="4906231"/>
            <a:ext cx="2271542" cy="852805"/>
          </a:xfrm>
          <a:prstGeom prst="rect">
            <a:avLst/>
          </a:prstGeom>
          <a:noFill/>
        </p:spPr>
        <p:txBody>
          <a:bodyPr wrap="square" rtlCol="0">
            <a:spAutoFit/>
          </a:bodyPr>
          <a:lstStyle>
            <a:defPPr>
              <a:defRPr lang="zh-CN"/>
            </a:defPPr>
            <a:lvl1pPr lvl="0">
              <a:lnSpc>
                <a:spcPct val="150000"/>
              </a:lnSpc>
              <a:defRPr sz="1100" spc="100">
                <a:solidFill>
                  <a:schemeClr val="bg1"/>
                </a:solidFill>
                <a:latin typeface="+mj-lt"/>
                <a:ea typeface="苹方 常规" panose="020B0300000000000000" pitchFamily="34" charset="-122"/>
              </a:defRPr>
            </a:lvl1pPr>
          </a:lstStyle>
          <a:p>
            <a:r>
              <a:rPr lang="en-US">
                <a:latin typeface="黑体" panose="02010609060101010101" charset="-122"/>
                <a:ea typeface="黑体" panose="02010609060101010101" charset="-122"/>
                <a:cs typeface="黑体" panose="02010609060101010101" charset="-122"/>
              </a:rPr>
              <a:t>DSL分离器使用低通和高通滤波器分离共享使用双绞线的DSL和POTS信号。</a:t>
            </a:r>
          </a:p>
        </p:txBody>
      </p:sp>
      <p:sp>
        <p:nvSpPr>
          <p:cNvPr id="2" name="文本框 1"/>
          <p:cNvSpPr txBox="1"/>
          <p:nvPr/>
        </p:nvSpPr>
        <p:spPr>
          <a:xfrm>
            <a:off x="3079546" y="1808625"/>
            <a:ext cx="751840" cy="706755"/>
          </a:xfrm>
          <a:prstGeom prst="rect">
            <a:avLst/>
          </a:prstGeom>
          <a:noFill/>
        </p:spPr>
        <p:txBody>
          <a:bodyPr wrap="none" rtlCol="0">
            <a:spAutoFit/>
          </a:bodyPr>
          <a:lstStyle/>
          <a:p>
            <a:pPr algn="ctr"/>
            <a:r>
              <a:rPr lang="en-US" altLang="zh-CN" sz="4000" b="1" dirty="0">
                <a:solidFill>
                  <a:schemeClr val="accent1">
                    <a:lumMod val="20000"/>
                    <a:lumOff val="80000"/>
                    <a:alpha val="20000"/>
                  </a:schemeClr>
                </a:solidFill>
                <a:latin typeface="+mj-lt"/>
                <a:ea typeface="+mn-ea"/>
                <a:sym typeface="+mn-ea"/>
              </a:rPr>
              <a:t>01</a:t>
            </a:r>
            <a:endParaRPr lang="zh-CN" altLang="en-US" sz="4000" b="1" dirty="0">
              <a:solidFill>
                <a:schemeClr val="accent1">
                  <a:lumMod val="20000"/>
                  <a:lumOff val="80000"/>
                  <a:alpha val="20000"/>
                </a:schemeClr>
              </a:solidFill>
              <a:latin typeface="+mj-lt"/>
              <a:ea typeface="+mn-ea"/>
              <a:sym typeface="+mn-ea"/>
            </a:endParaRPr>
          </a:p>
        </p:txBody>
      </p:sp>
      <p:sp>
        <p:nvSpPr>
          <p:cNvPr id="59" name="文本框 58"/>
          <p:cNvSpPr txBox="1"/>
          <p:nvPr/>
        </p:nvSpPr>
        <p:spPr>
          <a:xfrm>
            <a:off x="6584095" y="1808625"/>
            <a:ext cx="751840" cy="706755"/>
          </a:xfrm>
          <a:prstGeom prst="rect">
            <a:avLst/>
          </a:prstGeom>
          <a:noFill/>
        </p:spPr>
        <p:txBody>
          <a:bodyPr wrap="none" rtlCol="0">
            <a:spAutoFit/>
          </a:bodyPr>
          <a:lstStyle/>
          <a:p>
            <a:pPr algn="ctr"/>
            <a:r>
              <a:rPr lang="en-US" altLang="zh-CN" sz="4000" b="1" dirty="0">
                <a:solidFill>
                  <a:schemeClr val="accent1">
                    <a:lumMod val="20000"/>
                    <a:lumOff val="80000"/>
                    <a:alpha val="20000"/>
                  </a:schemeClr>
                </a:solidFill>
                <a:latin typeface="+mj-lt"/>
                <a:ea typeface="+mn-ea"/>
                <a:sym typeface="+mn-ea"/>
              </a:rPr>
              <a:t>03</a:t>
            </a:r>
            <a:endParaRPr lang="zh-CN" altLang="en-US" sz="4000" b="1" dirty="0">
              <a:solidFill>
                <a:schemeClr val="accent1">
                  <a:lumMod val="20000"/>
                  <a:lumOff val="80000"/>
                  <a:alpha val="20000"/>
                </a:schemeClr>
              </a:solidFill>
              <a:latin typeface="+mj-lt"/>
              <a:ea typeface="+mn-ea"/>
              <a:sym typeface="+mn-ea"/>
            </a:endParaRPr>
          </a:p>
        </p:txBody>
      </p:sp>
      <p:sp>
        <p:nvSpPr>
          <p:cNvPr id="60" name="文本框 59"/>
          <p:cNvSpPr txBox="1"/>
          <p:nvPr/>
        </p:nvSpPr>
        <p:spPr>
          <a:xfrm>
            <a:off x="10088643" y="1808625"/>
            <a:ext cx="751840" cy="706755"/>
          </a:xfrm>
          <a:prstGeom prst="rect">
            <a:avLst/>
          </a:prstGeom>
          <a:noFill/>
        </p:spPr>
        <p:txBody>
          <a:bodyPr wrap="none" rtlCol="0">
            <a:spAutoFit/>
          </a:bodyPr>
          <a:lstStyle/>
          <a:p>
            <a:pPr algn="ctr"/>
            <a:r>
              <a:rPr lang="en-US" altLang="zh-CN" sz="4000" b="1" dirty="0">
                <a:solidFill>
                  <a:schemeClr val="accent1">
                    <a:lumMod val="20000"/>
                    <a:lumOff val="80000"/>
                    <a:alpha val="20000"/>
                  </a:schemeClr>
                </a:solidFill>
                <a:latin typeface="+mj-lt"/>
                <a:ea typeface="+mn-ea"/>
                <a:sym typeface="+mn-ea"/>
              </a:rPr>
              <a:t>05</a:t>
            </a:r>
            <a:endParaRPr lang="zh-CN" altLang="en-US" sz="4000" b="1" dirty="0">
              <a:solidFill>
                <a:schemeClr val="accent1">
                  <a:lumMod val="20000"/>
                  <a:lumOff val="80000"/>
                  <a:alpha val="20000"/>
                </a:schemeClr>
              </a:solidFill>
              <a:latin typeface="+mj-lt"/>
              <a:ea typeface="+mn-ea"/>
              <a:sym typeface="+mn-ea"/>
            </a:endParaRPr>
          </a:p>
        </p:txBody>
      </p:sp>
      <p:sp>
        <p:nvSpPr>
          <p:cNvPr id="62" name="文本框 61"/>
          <p:cNvSpPr txBox="1"/>
          <p:nvPr/>
        </p:nvSpPr>
        <p:spPr>
          <a:xfrm>
            <a:off x="4814273" y="4199487"/>
            <a:ext cx="751840" cy="706755"/>
          </a:xfrm>
          <a:prstGeom prst="rect">
            <a:avLst/>
          </a:prstGeom>
          <a:noFill/>
        </p:spPr>
        <p:txBody>
          <a:bodyPr wrap="none" rtlCol="0">
            <a:spAutoFit/>
          </a:bodyPr>
          <a:lstStyle/>
          <a:p>
            <a:pPr algn="ctr"/>
            <a:r>
              <a:rPr lang="en-US" altLang="zh-CN" sz="4000" b="1" dirty="0">
                <a:solidFill>
                  <a:schemeClr val="accent1">
                    <a:lumMod val="20000"/>
                    <a:lumOff val="80000"/>
                    <a:alpha val="20000"/>
                  </a:schemeClr>
                </a:solidFill>
                <a:latin typeface="+mj-lt"/>
                <a:ea typeface="+mn-ea"/>
                <a:sym typeface="+mn-ea"/>
              </a:rPr>
              <a:t>02</a:t>
            </a:r>
            <a:endParaRPr lang="zh-CN" altLang="en-US" sz="4000" b="1" dirty="0">
              <a:solidFill>
                <a:schemeClr val="accent1">
                  <a:lumMod val="20000"/>
                  <a:lumOff val="80000"/>
                  <a:alpha val="20000"/>
                </a:schemeClr>
              </a:solidFill>
              <a:latin typeface="+mj-lt"/>
              <a:ea typeface="+mn-ea"/>
              <a:sym typeface="+mn-ea"/>
            </a:endParaRPr>
          </a:p>
        </p:txBody>
      </p:sp>
      <p:sp>
        <p:nvSpPr>
          <p:cNvPr id="63" name="文本框 62"/>
          <p:cNvSpPr txBox="1"/>
          <p:nvPr/>
        </p:nvSpPr>
        <p:spPr>
          <a:xfrm>
            <a:off x="8318822" y="4199487"/>
            <a:ext cx="751840" cy="706755"/>
          </a:xfrm>
          <a:prstGeom prst="rect">
            <a:avLst/>
          </a:prstGeom>
          <a:noFill/>
        </p:spPr>
        <p:txBody>
          <a:bodyPr wrap="none" rtlCol="0">
            <a:spAutoFit/>
          </a:bodyPr>
          <a:lstStyle/>
          <a:p>
            <a:pPr algn="ctr"/>
            <a:r>
              <a:rPr lang="en-US" altLang="zh-CN" sz="4000" b="1" dirty="0">
                <a:solidFill>
                  <a:schemeClr val="accent1">
                    <a:lumMod val="20000"/>
                    <a:lumOff val="80000"/>
                    <a:alpha val="20000"/>
                  </a:schemeClr>
                </a:solidFill>
                <a:latin typeface="+mj-lt"/>
                <a:ea typeface="+mn-ea"/>
                <a:sym typeface="+mn-ea"/>
              </a:rPr>
              <a:t>04</a:t>
            </a:r>
            <a:endParaRPr lang="zh-CN" altLang="en-US" sz="4000" b="1" dirty="0">
              <a:solidFill>
                <a:schemeClr val="accent1">
                  <a:lumMod val="20000"/>
                  <a:lumOff val="80000"/>
                  <a:alpha val="20000"/>
                </a:schemeClr>
              </a:solidFill>
              <a:latin typeface="+mj-lt"/>
              <a:ea typeface="+mn-ea"/>
              <a:sym typeface="+mn-ea"/>
            </a:endParaRPr>
          </a:p>
        </p:txBody>
      </p:sp>
      <p:sp>
        <p:nvSpPr>
          <p:cNvPr id="42" name="文本框 41"/>
          <p:cNvSpPr txBox="1"/>
          <p:nvPr/>
        </p:nvSpPr>
        <p:spPr>
          <a:xfrm>
            <a:off x="4396478" y="405249"/>
            <a:ext cx="3396615" cy="645160"/>
          </a:xfrm>
          <a:prstGeom prst="rect">
            <a:avLst/>
          </a:prstGeom>
          <a:noFill/>
        </p:spPr>
        <p:txBody>
          <a:bodyPr wrap="none" rtlCol="0" anchor="ctr">
            <a:spAutoFit/>
          </a:bodyPr>
          <a:lstStyle>
            <a:defPPr>
              <a:defRPr lang="zh-CN"/>
            </a:defPPr>
            <a:lvl1pPr>
              <a:defRPr sz="2800">
                <a:solidFill>
                  <a:schemeClr val="bg1"/>
                </a:solidFill>
                <a:latin typeface="汉仪雅酷黑 75W" panose="020B0804020202020204" pitchFamily="34" charset="-122"/>
                <a:ea typeface="汉仪雅酷黑 75W" panose="020B0804020202020204" pitchFamily="34" charset="-122"/>
                <a:cs typeface="+mn-ea"/>
              </a:defRPr>
            </a:lvl1pPr>
          </a:lstStyle>
          <a:p>
            <a:pPr algn="ctr"/>
            <a:r>
              <a:rPr lang="zh-CN" altLang="en-US" sz="3600" b="1" dirty="0">
                <a:latin typeface="黑体" panose="02010609060101010101" charset="-122"/>
                <a:ea typeface="黑体" panose="02010609060101010101" charset="-122"/>
                <a:sym typeface="+mn-ea"/>
              </a:rPr>
              <a:t>滤波器应用实例</a:t>
            </a:r>
          </a:p>
        </p:txBody>
      </p:sp>
      <p:cxnSp>
        <p:nvCxnSpPr>
          <p:cNvPr id="44" name="直接连接符 43"/>
          <p:cNvCxnSpPr/>
          <p:nvPr/>
        </p:nvCxnSpPr>
        <p:spPr>
          <a:xfrm>
            <a:off x="5914766" y="1199735"/>
            <a:ext cx="36004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4232864" y="4158800"/>
            <a:ext cx="3735344" cy="360040"/>
          </a:xfrm>
          <a:prstGeom prst="rect">
            <a:avLst/>
          </a:prstGeom>
          <a:gradFill>
            <a:gsLst>
              <a:gs pos="0">
                <a:schemeClr val="accent1">
                  <a:lumMod val="20000"/>
                  <a:lumOff val="80000"/>
                  <a:alpha val="0"/>
                </a:schemeClr>
              </a:gs>
              <a:gs pos="35000">
                <a:schemeClr val="accent1">
                  <a:lumMod val="20000"/>
                  <a:lumOff val="80000"/>
                  <a:alpha val="30000"/>
                </a:schemeClr>
              </a:gs>
              <a:gs pos="65000">
                <a:schemeClr val="accent1">
                  <a:lumMod val="20000"/>
                  <a:lumOff val="80000"/>
                  <a:alpha val="30000"/>
                </a:schemeClr>
              </a:gs>
              <a:gs pos="100000">
                <a:schemeClr val="accent1">
                  <a:lumMod val="20000"/>
                  <a:lumOff val="80000"/>
                  <a:alpha val="0"/>
                </a:schemeClr>
              </a:gs>
            </a:gsLst>
            <a:lin ang="0" scaled="0"/>
          </a:gradFill>
        </p:spPr>
        <p:txBody>
          <a:bodyPr rtlCol="0" anchor="ctr">
            <a:spAutoFit/>
          </a:bodyPr>
          <a:lstStyle/>
          <a:p>
            <a:pPr indent="304800" algn="ctr">
              <a:lnSpc>
                <a:spcPct val="150000"/>
              </a:lnSpc>
              <a:spcAft>
                <a:spcPts val="1650"/>
              </a:spcAft>
            </a:pPr>
            <a:endParaRPr lang="zh-CN" altLang="en-US" sz="1600" dirty="0">
              <a:solidFill>
                <a:schemeClr val="bg1"/>
              </a:solidFill>
              <a:latin typeface="+mn-ea"/>
              <a:ea typeface="+mn-ea"/>
              <a:cs typeface="Times New Roman" panose="02020603050405020304" pitchFamily="18" charset="0"/>
            </a:endParaRPr>
          </a:p>
        </p:txBody>
      </p:sp>
      <p:sp>
        <p:nvSpPr>
          <p:cNvPr id="4" name="文本框 3"/>
          <p:cNvSpPr txBox="1"/>
          <p:nvPr/>
        </p:nvSpPr>
        <p:spPr>
          <a:xfrm>
            <a:off x="5241439" y="1988840"/>
            <a:ext cx="1718740" cy="1569660"/>
          </a:xfrm>
          <a:prstGeom prst="rect">
            <a:avLst/>
          </a:prstGeom>
          <a:noFill/>
        </p:spPr>
        <p:txBody>
          <a:bodyPr wrap="none" rtlCol="0" anchor="ctr">
            <a:spAutoFit/>
          </a:bodyPr>
          <a:lstStyle>
            <a:defPPr>
              <a:defRPr lang="zh-CN"/>
            </a:defPPr>
            <a:lvl1pPr algn="ctr">
              <a:defRPr sz="9600">
                <a:gradFill>
                  <a:gsLst>
                    <a:gs pos="0">
                      <a:srgbClr val="4DBBA2"/>
                    </a:gs>
                    <a:gs pos="80000">
                      <a:srgbClr val="4DBBA2">
                        <a:alpha val="0"/>
                      </a:srgbClr>
                    </a:gs>
                  </a:gsLst>
                  <a:lin ang="4800000" scaled="0"/>
                </a:gradFill>
                <a:latin typeface="腾讯体" panose="02010600010101010101" pitchFamily="2" charset="-122"/>
                <a:ea typeface="腾讯体" panose="02010600010101010101" pitchFamily="2" charset="-122"/>
              </a:defRPr>
            </a:lvl1pPr>
          </a:lstStyle>
          <a:p>
            <a:r>
              <a:rPr lang="en-US" altLang="zh-CN" dirty="0">
                <a:gradFill>
                  <a:gsLst>
                    <a:gs pos="0">
                      <a:schemeClr val="accent1"/>
                    </a:gs>
                    <a:gs pos="80000">
                      <a:schemeClr val="accent1">
                        <a:alpha val="0"/>
                      </a:schemeClr>
                    </a:gs>
                  </a:gsLst>
                  <a:lin ang="4800000" scaled="0"/>
                </a:gradFill>
              </a:rPr>
              <a:t>06</a:t>
            </a:r>
          </a:p>
        </p:txBody>
      </p:sp>
      <p:sp>
        <p:nvSpPr>
          <p:cNvPr id="6" name="文本框 5"/>
          <p:cNvSpPr txBox="1"/>
          <p:nvPr/>
        </p:nvSpPr>
        <p:spPr>
          <a:xfrm>
            <a:off x="5128895" y="2996565"/>
            <a:ext cx="1934210" cy="1106805"/>
          </a:xfrm>
          <a:prstGeom prst="rect">
            <a:avLst/>
          </a:prstGeom>
          <a:noFill/>
        </p:spPr>
        <p:txBody>
          <a:bodyPr wrap="square" rtlCol="0">
            <a:spAutoFit/>
          </a:bodyPr>
          <a:lstStyle/>
          <a:p>
            <a:pPr algn="just"/>
            <a:r>
              <a:rPr lang="zh-CN" altLang="en-US" sz="6600" dirty="0">
                <a:solidFill>
                  <a:schemeClr val="bg1"/>
                </a:solidFill>
                <a:latin typeface="黑体" panose="02010609060101010101" charset="-122"/>
                <a:ea typeface="黑体" panose="02010609060101010101" charset="-122"/>
              </a:rPr>
              <a:t>总结</a:t>
            </a:r>
          </a:p>
        </p:txBody>
      </p:sp>
      <p:sp>
        <p:nvSpPr>
          <p:cNvPr id="9" name="文本框 8"/>
          <p:cNvSpPr txBox="1"/>
          <p:nvPr/>
        </p:nvSpPr>
        <p:spPr>
          <a:xfrm>
            <a:off x="5348936" y="4179239"/>
            <a:ext cx="1499870" cy="337185"/>
          </a:xfrm>
          <a:prstGeom prst="rect">
            <a:avLst/>
          </a:prstGeom>
          <a:noFill/>
        </p:spPr>
        <p:txBody>
          <a:bodyPr wrap="none" rtlCol="0">
            <a:spAutoFit/>
          </a:bodyPr>
          <a:lstStyle/>
          <a:p>
            <a:pPr algn="dist"/>
            <a:r>
              <a:rPr lang="en-US" altLang="zh-CN" sz="1600" spc="300" dirty="0">
                <a:solidFill>
                  <a:schemeClr val="bg1"/>
                </a:solidFill>
                <a:latin typeface="腾讯体" panose="02010600010101010101" pitchFamily="2" charset="-122"/>
                <a:ea typeface="腾讯体" panose="02010600010101010101" pitchFamily="2" charset="-122"/>
              </a:rPr>
              <a:t>SUMMARY</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46"/>
          <p:cNvSpPr/>
          <p:nvPr/>
        </p:nvSpPr>
        <p:spPr>
          <a:xfrm>
            <a:off x="2207895" y="2132330"/>
            <a:ext cx="7717790" cy="2061210"/>
          </a:xfrm>
          <a:prstGeom prst="rect">
            <a:avLst/>
          </a:prstGeom>
        </p:spPr>
        <p:txBody>
          <a:bodyPr vert="horz" wrap="square">
            <a:spAutoFit/>
          </a:bodyPr>
          <a:lstStyle/>
          <a:p>
            <a:pPr algn="l"/>
            <a:r>
              <a:rPr lang="zh-CN" altLang="en-US" sz="3200" b="1" dirty="0">
                <a:solidFill>
                  <a:schemeClr val="accent1"/>
                </a:solidFill>
                <a:latin typeface="黑体" panose="02010609060101010101" charset="-122"/>
                <a:ea typeface="黑体" panose="02010609060101010101" charset="-122"/>
              </a:rPr>
              <a:t>滤波器在现实生活中运用十分广泛，不仅仅是其简单方便，也是由于其性能帮助我们去除不必要的噪声影响，得到更加精确的数据波形，这才是科学严谨的态度。</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文本框 66"/>
          <p:cNvSpPr txBox="1">
            <a:spLocks noChangeArrowheads="1"/>
          </p:cNvSpPr>
          <p:nvPr/>
        </p:nvSpPr>
        <p:spPr bwMode="auto">
          <a:xfrm>
            <a:off x="4257301" y="1844824"/>
            <a:ext cx="3696846" cy="1323439"/>
          </a:xfrm>
          <a:prstGeom prst="rect">
            <a:avLst/>
          </a:prstGeom>
          <a:noFill/>
        </p:spPr>
        <p:txBody>
          <a:bodyPr wrap="none" rtlCol="0">
            <a:spAutoFit/>
          </a:bodyPr>
          <a:lstStyle>
            <a:defPPr>
              <a:defRPr lang="zh-CN"/>
            </a:defPPr>
            <a:lvl1pPr>
              <a:defRPr sz="2800">
                <a:solidFill>
                  <a:schemeClr val="bg1"/>
                </a:solidFill>
                <a:latin typeface="腾讯体" panose="02010600010101010101" pitchFamily="2" charset="-122"/>
                <a:ea typeface="腾讯体" panose="02010600010101010101" pitchFamily="2" charset="-122"/>
                <a:cs typeface="+mn-ea"/>
              </a:defRPr>
            </a:lvl1pPr>
          </a:lstStyle>
          <a:p>
            <a:pPr algn="ctr"/>
            <a:r>
              <a:rPr lang="en-US" altLang="zh-CN" sz="8000" dirty="0">
                <a:gradFill>
                  <a:gsLst>
                    <a:gs pos="33000">
                      <a:schemeClr val="accent1"/>
                    </a:gs>
                    <a:gs pos="90000">
                      <a:schemeClr val="accent1">
                        <a:alpha val="0"/>
                      </a:schemeClr>
                    </a:gs>
                  </a:gsLst>
                  <a:lin ang="5400000" scaled="0"/>
                </a:gradFill>
              </a:rPr>
              <a:t>Thanks</a:t>
            </a:r>
            <a:endParaRPr lang="zh-CN" altLang="en-US" sz="8000" dirty="0">
              <a:gradFill>
                <a:gsLst>
                  <a:gs pos="33000">
                    <a:schemeClr val="accent1"/>
                  </a:gs>
                  <a:gs pos="90000">
                    <a:schemeClr val="accent1">
                      <a:alpha val="0"/>
                    </a:schemeClr>
                  </a:gs>
                </a:gsLst>
                <a:lin ang="5400000" scaled="0"/>
              </a:gradFill>
            </a:endParaRPr>
          </a:p>
        </p:txBody>
      </p:sp>
      <p:sp>
        <p:nvSpPr>
          <p:cNvPr id="6" name="Rectangle 46"/>
          <p:cNvSpPr/>
          <p:nvPr/>
        </p:nvSpPr>
        <p:spPr>
          <a:xfrm>
            <a:off x="4170680" y="3212465"/>
            <a:ext cx="3870325" cy="645160"/>
          </a:xfrm>
          <a:prstGeom prst="rect">
            <a:avLst/>
          </a:prstGeom>
        </p:spPr>
        <p:txBody>
          <a:bodyPr vert="horz" wrap="square">
            <a:spAutoFit/>
          </a:bodyPr>
          <a:lstStyle/>
          <a:p>
            <a:pPr algn="l"/>
            <a:r>
              <a:rPr lang="zh-CN" altLang="en-US" sz="1800" dirty="0">
                <a:solidFill>
                  <a:schemeClr val="accent1"/>
                </a:solidFill>
                <a:latin typeface="黑体" panose="02010609060101010101" charset="-122"/>
                <a:ea typeface="黑体" panose="02010609060101010101" charset="-122"/>
              </a:rPr>
              <a:t>参考文献：</a:t>
            </a:r>
          </a:p>
          <a:p>
            <a:pPr algn="l"/>
            <a:r>
              <a:rPr lang="zh-CN" altLang="en-US" sz="1800" dirty="0">
                <a:solidFill>
                  <a:schemeClr val="accent1"/>
                </a:solidFill>
                <a:latin typeface="黑体" panose="02010609060101010101" charset="-122"/>
                <a:ea typeface="黑体" panose="02010609060101010101" charset="-122"/>
              </a:rPr>
              <a:t>李祥，朱凌进. 浅析滤波器[J].神州</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D410D12A-2E0B-4BAF-A708-A38FC291F0A5}"/>
              </a:ext>
            </a:extLst>
          </p:cNvPr>
          <p:cNvSpPr txBox="1"/>
          <p:nvPr/>
        </p:nvSpPr>
        <p:spPr>
          <a:xfrm>
            <a:off x="1415480" y="1905506"/>
            <a:ext cx="3096344" cy="3046988"/>
          </a:xfrm>
          <a:prstGeom prst="rect">
            <a:avLst/>
          </a:prstGeom>
          <a:noFill/>
        </p:spPr>
        <p:txBody>
          <a:bodyPr wrap="square" rtlCol="0">
            <a:spAutoFit/>
          </a:bodyPr>
          <a:lstStyle/>
          <a:p>
            <a:pPr algn="ctr"/>
            <a:r>
              <a:rPr lang="zh-CN" altLang="en-US" sz="3200" dirty="0">
                <a:solidFill>
                  <a:schemeClr val="bg1"/>
                </a:solidFill>
                <a:latin typeface="黑体" panose="02010609060101010101" charset="-122"/>
                <a:ea typeface="黑体" panose="02010609060101010101" charset="-122"/>
              </a:rPr>
              <a:t>第三小组成员：</a:t>
            </a:r>
            <a:endParaRPr lang="en-US" altLang="zh-CN" sz="3200" dirty="0">
              <a:solidFill>
                <a:schemeClr val="bg1"/>
              </a:solidFill>
              <a:latin typeface="黑体" panose="02010609060101010101" charset="-122"/>
              <a:ea typeface="黑体" panose="02010609060101010101" charset="-122"/>
            </a:endParaRPr>
          </a:p>
          <a:p>
            <a:pPr algn="ctr"/>
            <a:r>
              <a:rPr lang="zh-CN" altLang="en-US" sz="3200" dirty="0">
                <a:solidFill>
                  <a:schemeClr val="bg1"/>
                </a:solidFill>
                <a:latin typeface="黑体" panose="02010609060101010101" charset="-122"/>
                <a:ea typeface="黑体" panose="02010609060101010101" charset="-122"/>
              </a:rPr>
              <a:t>林昭辉（</a:t>
            </a:r>
            <a:r>
              <a:rPr lang="en-US" altLang="zh-CN" sz="3200" dirty="0">
                <a:solidFill>
                  <a:schemeClr val="bg1"/>
                </a:solidFill>
                <a:latin typeface="黑体" panose="02010609060101010101" charset="-122"/>
                <a:ea typeface="黑体" panose="02010609060101010101" charset="-122"/>
              </a:rPr>
              <a:t>37</a:t>
            </a:r>
            <a:r>
              <a:rPr lang="zh-CN" altLang="en-US" sz="3200" dirty="0">
                <a:solidFill>
                  <a:schemeClr val="bg1"/>
                </a:solidFill>
                <a:latin typeface="黑体" panose="02010609060101010101" charset="-122"/>
                <a:ea typeface="黑体" panose="02010609060101010101" charset="-122"/>
              </a:rPr>
              <a:t>）</a:t>
            </a:r>
            <a:endParaRPr lang="en-US" altLang="zh-CN" sz="3200" dirty="0">
              <a:solidFill>
                <a:schemeClr val="bg1"/>
              </a:solidFill>
              <a:latin typeface="黑体" panose="02010609060101010101" charset="-122"/>
              <a:ea typeface="黑体" panose="02010609060101010101" charset="-122"/>
            </a:endParaRPr>
          </a:p>
          <a:p>
            <a:pPr algn="ctr"/>
            <a:r>
              <a:rPr lang="zh-CN" altLang="en-US" sz="3200" dirty="0">
                <a:solidFill>
                  <a:schemeClr val="bg1"/>
                </a:solidFill>
                <a:latin typeface="黑体" panose="02010609060101010101" charset="-122"/>
                <a:ea typeface="黑体" panose="02010609060101010101" charset="-122"/>
              </a:rPr>
              <a:t>陈世龙（</a:t>
            </a:r>
            <a:r>
              <a:rPr lang="en-US" altLang="zh-CN" sz="3200" dirty="0">
                <a:solidFill>
                  <a:schemeClr val="bg1"/>
                </a:solidFill>
                <a:latin typeface="黑体" panose="02010609060101010101" charset="-122"/>
                <a:ea typeface="黑体" panose="02010609060101010101" charset="-122"/>
              </a:rPr>
              <a:t>42</a:t>
            </a:r>
            <a:r>
              <a:rPr lang="zh-CN" altLang="en-US" sz="3200" dirty="0">
                <a:solidFill>
                  <a:schemeClr val="bg1"/>
                </a:solidFill>
                <a:latin typeface="黑体" panose="02010609060101010101" charset="-122"/>
                <a:ea typeface="黑体" panose="02010609060101010101" charset="-122"/>
              </a:rPr>
              <a:t>）</a:t>
            </a:r>
            <a:endParaRPr lang="en-US" altLang="zh-CN" sz="3200" dirty="0">
              <a:solidFill>
                <a:schemeClr val="bg1"/>
              </a:solidFill>
              <a:latin typeface="黑体" panose="02010609060101010101" charset="-122"/>
              <a:ea typeface="黑体" panose="02010609060101010101" charset="-122"/>
            </a:endParaRPr>
          </a:p>
          <a:p>
            <a:pPr algn="ctr"/>
            <a:r>
              <a:rPr lang="zh-CN" altLang="en-US" sz="3200" dirty="0">
                <a:solidFill>
                  <a:schemeClr val="bg1"/>
                </a:solidFill>
                <a:latin typeface="黑体" panose="02010609060101010101" charset="-122"/>
                <a:ea typeface="黑体" panose="02010609060101010101" charset="-122"/>
              </a:rPr>
              <a:t>贾晓敏（</a:t>
            </a:r>
            <a:r>
              <a:rPr lang="en-US" altLang="zh-CN" sz="3200" dirty="0">
                <a:solidFill>
                  <a:schemeClr val="bg1"/>
                </a:solidFill>
                <a:latin typeface="黑体" panose="02010609060101010101" charset="-122"/>
                <a:ea typeface="黑体" panose="02010609060101010101" charset="-122"/>
              </a:rPr>
              <a:t>28</a:t>
            </a:r>
            <a:r>
              <a:rPr lang="zh-CN" altLang="en-US" sz="3200" dirty="0">
                <a:solidFill>
                  <a:schemeClr val="bg1"/>
                </a:solidFill>
                <a:latin typeface="黑体" panose="02010609060101010101" charset="-122"/>
                <a:ea typeface="黑体" panose="02010609060101010101" charset="-122"/>
              </a:rPr>
              <a:t>）</a:t>
            </a:r>
            <a:endParaRPr lang="en-US" altLang="zh-CN" sz="3200" dirty="0">
              <a:solidFill>
                <a:schemeClr val="bg1"/>
              </a:solidFill>
              <a:latin typeface="黑体" panose="02010609060101010101" charset="-122"/>
              <a:ea typeface="黑体" panose="02010609060101010101" charset="-122"/>
            </a:endParaRPr>
          </a:p>
          <a:p>
            <a:pPr algn="ctr"/>
            <a:r>
              <a:rPr lang="zh-CN" altLang="en-US" sz="3200" dirty="0">
                <a:solidFill>
                  <a:schemeClr val="bg1"/>
                </a:solidFill>
                <a:latin typeface="黑体" panose="02010609060101010101" charset="-122"/>
                <a:ea typeface="黑体" panose="02010609060101010101" charset="-122"/>
              </a:rPr>
              <a:t>郦宇豪（</a:t>
            </a:r>
            <a:r>
              <a:rPr lang="en-US" altLang="zh-CN" sz="3200" dirty="0">
                <a:solidFill>
                  <a:schemeClr val="bg1"/>
                </a:solidFill>
                <a:latin typeface="黑体" panose="02010609060101010101" charset="-122"/>
                <a:ea typeface="黑体" panose="02010609060101010101" charset="-122"/>
              </a:rPr>
              <a:t>44</a:t>
            </a:r>
            <a:r>
              <a:rPr lang="zh-CN" altLang="en-US" sz="3200" dirty="0">
                <a:solidFill>
                  <a:schemeClr val="bg1"/>
                </a:solidFill>
                <a:latin typeface="黑体" panose="02010609060101010101" charset="-122"/>
                <a:ea typeface="黑体" panose="02010609060101010101" charset="-122"/>
              </a:rPr>
              <a:t>）</a:t>
            </a:r>
            <a:endParaRPr lang="en-US" altLang="zh-CN" sz="3200" dirty="0">
              <a:solidFill>
                <a:schemeClr val="bg1"/>
              </a:solidFill>
              <a:latin typeface="黑体" panose="02010609060101010101" charset="-122"/>
              <a:ea typeface="黑体" panose="02010609060101010101" charset="-122"/>
            </a:endParaRPr>
          </a:p>
          <a:p>
            <a:pPr algn="ctr"/>
            <a:r>
              <a:rPr lang="zh-CN" altLang="en-US" sz="3200" dirty="0">
                <a:solidFill>
                  <a:schemeClr val="bg1"/>
                </a:solidFill>
                <a:latin typeface="黑体" panose="02010609060101010101" charset="-122"/>
                <a:ea typeface="黑体" panose="02010609060101010101" charset="-122"/>
              </a:rPr>
              <a:t>董泽宇（</a:t>
            </a:r>
            <a:r>
              <a:rPr lang="en-US" altLang="zh-CN" sz="3200" dirty="0">
                <a:solidFill>
                  <a:schemeClr val="bg1"/>
                </a:solidFill>
                <a:latin typeface="黑体" panose="02010609060101010101" charset="-122"/>
                <a:ea typeface="黑体" panose="02010609060101010101" charset="-122"/>
              </a:rPr>
              <a:t>27</a:t>
            </a:r>
            <a:r>
              <a:rPr lang="zh-CN" altLang="en-US" sz="3200" dirty="0">
                <a:solidFill>
                  <a:schemeClr val="bg1"/>
                </a:solidFill>
                <a:latin typeface="黑体" panose="02010609060101010101" charset="-122"/>
                <a:ea typeface="黑体" panose="02010609060101010101" charset="-122"/>
              </a:rPr>
              <a:t>）</a:t>
            </a:r>
            <a:endParaRPr lang="en-US" altLang="zh-CN" sz="3200" dirty="0">
              <a:solidFill>
                <a:schemeClr val="bg1"/>
              </a:solidFill>
              <a:latin typeface="黑体" panose="02010609060101010101" charset="-122"/>
              <a:ea typeface="黑体" panose="02010609060101010101" charset="-122"/>
            </a:endParaRPr>
          </a:p>
        </p:txBody>
      </p:sp>
      <p:sp>
        <p:nvSpPr>
          <p:cNvPr id="3" name="文本框 2">
            <a:extLst>
              <a:ext uri="{FF2B5EF4-FFF2-40B4-BE49-F238E27FC236}">
                <a16:creationId xmlns:a16="http://schemas.microsoft.com/office/drawing/2014/main" id="{727F33D9-ED5B-427C-BD68-E1D8BD457409}"/>
              </a:ext>
            </a:extLst>
          </p:cNvPr>
          <p:cNvSpPr txBox="1"/>
          <p:nvPr/>
        </p:nvSpPr>
        <p:spPr>
          <a:xfrm>
            <a:off x="5807968" y="2060848"/>
            <a:ext cx="5109091" cy="2554545"/>
          </a:xfrm>
          <a:prstGeom prst="rect">
            <a:avLst/>
          </a:prstGeom>
          <a:noFill/>
        </p:spPr>
        <p:txBody>
          <a:bodyPr wrap="none" rtlCol="0">
            <a:spAutoFit/>
          </a:bodyPr>
          <a:lstStyle/>
          <a:p>
            <a:r>
              <a:rPr lang="zh-CN" altLang="en-US" sz="3200" dirty="0">
                <a:solidFill>
                  <a:schemeClr val="bg1"/>
                </a:solidFill>
                <a:latin typeface="黑体" panose="02010609060101010101" charset="-122"/>
                <a:ea typeface="黑体" panose="02010609060101010101" charset="-122"/>
              </a:rPr>
              <a:t>任务分工：</a:t>
            </a:r>
            <a:endParaRPr lang="en-US" altLang="zh-CN" sz="3200" dirty="0">
              <a:solidFill>
                <a:schemeClr val="bg1"/>
              </a:solidFill>
              <a:latin typeface="黑体" panose="02010609060101010101" charset="-122"/>
              <a:ea typeface="黑体" panose="02010609060101010101" charset="-122"/>
            </a:endParaRPr>
          </a:p>
          <a:p>
            <a:r>
              <a:rPr lang="zh-CN" altLang="en-US" sz="3200" dirty="0">
                <a:solidFill>
                  <a:schemeClr val="bg1"/>
                </a:solidFill>
                <a:latin typeface="黑体" panose="02010609060101010101" charset="-122"/>
                <a:ea typeface="黑体" panose="02010609060101010101" charset="-122"/>
              </a:rPr>
              <a:t>资料收集：郦宇豪、董泽宇</a:t>
            </a:r>
            <a:endParaRPr lang="en-US" altLang="zh-CN" sz="3200" dirty="0">
              <a:solidFill>
                <a:schemeClr val="bg1"/>
              </a:solidFill>
              <a:latin typeface="黑体" panose="02010609060101010101" charset="-122"/>
              <a:ea typeface="黑体" panose="02010609060101010101" charset="-122"/>
            </a:endParaRPr>
          </a:p>
          <a:p>
            <a:r>
              <a:rPr lang="zh-CN" altLang="en-US" sz="3200" dirty="0">
                <a:solidFill>
                  <a:schemeClr val="bg1"/>
                </a:solidFill>
                <a:latin typeface="黑体" panose="02010609060101010101" charset="-122"/>
                <a:ea typeface="黑体" panose="02010609060101010101" charset="-122"/>
              </a:rPr>
              <a:t>资料整理：陈世龙</a:t>
            </a:r>
            <a:endParaRPr lang="en-US" altLang="zh-CN" sz="3200" dirty="0">
              <a:solidFill>
                <a:schemeClr val="bg1"/>
              </a:solidFill>
              <a:latin typeface="黑体" panose="02010609060101010101" charset="-122"/>
              <a:ea typeface="黑体" panose="02010609060101010101" charset="-122"/>
            </a:endParaRPr>
          </a:p>
          <a:p>
            <a:r>
              <a:rPr lang="en-US" altLang="zh-CN" sz="3200" dirty="0">
                <a:solidFill>
                  <a:schemeClr val="bg1"/>
                </a:solidFill>
                <a:latin typeface="黑体" panose="02010609060101010101" charset="-122"/>
                <a:ea typeface="黑体" panose="02010609060101010101" charset="-122"/>
              </a:rPr>
              <a:t>PPT</a:t>
            </a:r>
            <a:r>
              <a:rPr lang="zh-CN" altLang="en-US" sz="3200" dirty="0">
                <a:solidFill>
                  <a:schemeClr val="bg1"/>
                </a:solidFill>
                <a:latin typeface="黑体" panose="02010609060101010101" charset="-122"/>
                <a:ea typeface="黑体" panose="02010609060101010101" charset="-122"/>
              </a:rPr>
              <a:t>制作： 贾晓敏</a:t>
            </a:r>
            <a:endParaRPr lang="en-US" altLang="zh-CN" sz="3200" dirty="0">
              <a:solidFill>
                <a:schemeClr val="bg1"/>
              </a:solidFill>
              <a:latin typeface="黑体" panose="02010609060101010101" charset="-122"/>
              <a:ea typeface="黑体" panose="02010609060101010101" charset="-122"/>
            </a:endParaRPr>
          </a:p>
          <a:p>
            <a:r>
              <a:rPr lang="zh-CN" altLang="en-US" sz="3200" dirty="0">
                <a:solidFill>
                  <a:schemeClr val="bg1"/>
                </a:solidFill>
                <a:latin typeface="黑体" panose="02010609060101010101" charset="-122"/>
                <a:ea typeface="黑体" panose="02010609060101010101" charset="-122"/>
              </a:rPr>
              <a:t>演讲：    林昭辉</a:t>
            </a:r>
          </a:p>
        </p:txBody>
      </p:sp>
    </p:spTree>
    <p:extLst>
      <p:ext uri="{BB962C8B-B14F-4D97-AF65-F5344CB8AC3E}">
        <p14:creationId xmlns:p14="http://schemas.microsoft.com/office/powerpoint/2010/main" val="23707677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图片 2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5" y="0"/>
            <a:ext cx="12189850" cy="6858000"/>
          </a:xfrm>
          <a:prstGeom prst="rect">
            <a:avLst/>
          </a:prstGeom>
        </p:spPr>
      </p:pic>
      <p:sp>
        <p:nvSpPr>
          <p:cNvPr id="28" name="椭圆 27"/>
          <p:cNvSpPr/>
          <p:nvPr/>
        </p:nvSpPr>
        <p:spPr>
          <a:xfrm>
            <a:off x="887229" y="430399"/>
            <a:ext cx="936104" cy="936104"/>
          </a:xfrm>
          <a:prstGeom prst="ellipse">
            <a:avLst/>
          </a:prstGeom>
          <a:gradFill>
            <a:gsLst>
              <a:gs pos="77000">
                <a:srgbClr val="4DBBA2">
                  <a:alpha val="0"/>
                </a:srgbClr>
              </a:gs>
              <a:gs pos="20000">
                <a:schemeClr val="accent1">
                  <a:alpha val="50000"/>
                </a:schemeClr>
              </a:gs>
            </a:gsLst>
            <a:lin ang="3000000" scaled="0"/>
          </a:gradFill>
        </p:spPr>
        <p:txBody>
          <a:bodyPr rtlCol="0" anchor="ctr">
            <a:spAutoFit/>
          </a:bodyPr>
          <a:lstStyle/>
          <a:p>
            <a:pPr indent="304800" algn="ctr">
              <a:lnSpc>
                <a:spcPct val="150000"/>
              </a:lnSpc>
              <a:spcAft>
                <a:spcPts val="1650"/>
              </a:spcAft>
            </a:pPr>
            <a:endParaRPr lang="zh-CN" altLang="en-US" sz="1600" dirty="0">
              <a:solidFill>
                <a:schemeClr val="bg1"/>
              </a:solidFill>
              <a:latin typeface="+mn-ea"/>
              <a:ea typeface="+mn-ea"/>
              <a:cs typeface="Times New Roman" panose="02020603050405020304" pitchFamily="18" charset="0"/>
            </a:endParaRPr>
          </a:p>
        </p:txBody>
      </p:sp>
      <p:sp>
        <p:nvSpPr>
          <p:cNvPr id="29" name="文本框 28"/>
          <p:cNvSpPr txBox="1"/>
          <p:nvPr/>
        </p:nvSpPr>
        <p:spPr>
          <a:xfrm>
            <a:off x="1071672" y="570517"/>
            <a:ext cx="1287532" cy="707886"/>
          </a:xfrm>
          <a:prstGeom prst="rect">
            <a:avLst/>
          </a:prstGeom>
          <a:noFill/>
          <a:effectLst/>
        </p:spPr>
        <p:txBody>
          <a:bodyPr wrap="none" rtlCol="0" anchor="ctr">
            <a:spAutoFit/>
          </a:bodyPr>
          <a:lstStyle>
            <a:defPPr>
              <a:defRPr lang="zh-CN"/>
            </a:defPPr>
            <a:lvl1pPr algn="ctr">
              <a:defRPr sz="6000">
                <a:gradFill>
                  <a:gsLst>
                    <a:gs pos="0">
                      <a:srgbClr val="FBC57B"/>
                    </a:gs>
                    <a:gs pos="50000">
                      <a:srgbClr val="FED197"/>
                    </a:gs>
                    <a:gs pos="100000">
                      <a:srgbClr val="FBC57B"/>
                    </a:gs>
                  </a:gsLst>
                  <a:lin ang="0" scaled="0"/>
                </a:gradFill>
                <a:latin typeface="优设标题黑" panose="00000500000000000000" pitchFamily="2" charset="-122"/>
                <a:ea typeface="优设标题黑" panose="00000500000000000000" pitchFamily="2" charset="-122"/>
              </a:defRPr>
            </a:lvl1pPr>
          </a:lstStyle>
          <a:p>
            <a:pPr algn="l"/>
            <a:r>
              <a:rPr lang="zh-CN" altLang="en-US" sz="4000" spc="300" dirty="0">
                <a:solidFill>
                  <a:schemeClr val="bg1"/>
                </a:solidFill>
                <a:latin typeface="腾讯体" panose="02010600010101010101" pitchFamily="2" charset="-122"/>
                <a:ea typeface="腾讯体" panose="02010600010101010101" pitchFamily="2" charset="-122"/>
              </a:rPr>
              <a:t>目录</a:t>
            </a:r>
          </a:p>
        </p:txBody>
      </p:sp>
      <p:sp>
        <p:nvSpPr>
          <p:cNvPr id="31" name="文本框 30"/>
          <p:cNvSpPr txBox="1"/>
          <p:nvPr/>
        </p:nvSpPr>
        <p:spPr>
          <a:xfrm>
            <a:off x="3194982" y="2097557"/>
            <a:ext cx="1960880" cy="521970"/>
          </a:xfrm>
          <a:prstGeom prst="rect">
            <a:avLst/>
          </a:prstGeom>
          <a:noFill/>
        </p:spPr>
        <p:txBody>
          <a:bodyPr wrap="none" rtlCol="0">
            <a:spAutoFit/>
          </a:bodyPr>
          <a:lstStyle/>
          <a:p>
            <a:r>
              <a:rPr lang="zh-CN" altLang="en-US" sz="2800" dirty="0">
                <a:solidFill>
                  <a:schemeClr val="bg1"/>
                </a:solidFill>
                <a:latin typeface="黑体" panose="02010609060101010101" charset="-122"/>
                <a:ea typeface="黑体" panose="02010609060101010101" charset="-122"/>
              </a:rPr>
              <a:t>滤波器简介</a:t>
            </a:r>
          </a:p>
        </p:txBody>
      </p:sp>
      <p:sp>
        <p:nvSpPr>
          <p:cNvPr id="33" name="文本框 32"/>
          <p:cNvSpPr txBox="1"/>
          <p:nvPr/>
        </p:nvSpPr>
        <p:spPr>
          <a:xfrm>
            <a:off x="3194982" y="3192833"/>
            <a:ext cx="2316480" cy="521970"/>
          </a:xfrm>
          <a:prstGeom prst="rect">
            <a:avLst/>
          </a:prstGeom>
          <a:noFill/>
        </p:spPr>
        <p:txBody>
          <a:bodyPr wrap="none" rtlCol="0">
            <a:spAutoFit/>
          </a:bodyPr>
          <a:lstStyle/>
          <a:p>
            <a:pPr algn="l"/>
            <a:r>
              <a:rPr lang="zh-CN" altLang="en-US" sz="2800" dirty="0">
                <a:solidFill>
                  <a:schemeClr val="bg1"/>
                </a:solidFill>
                <a:latin typeface="黑体" panose="02010609060101010101" charset="-122"/>
                <a:ea typeface="黑体" panose="02010609060101010101" charset="-122"/>
              </a:rPr>
              <a:t>滤波器的种类</a:t>
            </a:r>
          </a:p>
        </p:txBody>
      </p:sp>
      <p:sp>
        <p:nvSpPr>
          <p:cNvPr id="34" name="文本框 33"/>
          <p:cNvSpPr txBox="1"/>
          <p:nvPr/>
        </p:nvSpPr>
        <p:spPr>
          <a:xfrm>
            <a:off x="3194982" y="4288305"/>
            <a:ext cx="2672080" cy="521970"/>
          </a:xfrm>
          <a:prstGeom prst="rect">
            <a:avLst/>
          </a:prstGeom>
          <a:noFill/>
        </p:spPr>
        <p:txBody>
          <a:bodyPr wrap="none" rtlCol="0">
            <a:spAutoFit/>
          </a:bodyPr>
          <a:lstStyle/>
          <a:p>
            <a:pPr algn="l"/>
            <a:r>
              <a:rPr lang="zh-CN" altLang="en-US" sz="2800" dirty="0">
                <a:solidFill>
                  <a:schemeClr val="bg1"/>
                </a:solidFill>
                <a:latin typeface="黑体" panose="02010609060101010101" charset="-122"/>
                <a:ea typeface="黑体" panose="02010609060101010101" charset="-122"/>
              </a:rPr>
              <a:t>滤波器应用实例</a:t>
            </a:r>
          </a:p>
        </p:txBody>
      </p:sp>
      <p:sp>
        <p:nvSpPr>
          <p:cNvPr id="36" name="文本框 35"/>
          <p:cNvSpPr txBox="1"/>
          <p:nvPr/>
        </p:nvSpPr>
        <p:spPr>
          <a:xfrm>
            <a:off x="7683365" y="2110257"/>
            <a:ext cx="2316480" cy="521970"/>
          </a:xfrm>
          <a:prstGeom prst="rect">
            <a:avLst/>
          </a:prstGeom>
          <a:noFill/>
        </p:spPr>
        <p:txBody>
          <a:bodyPr wrap="none" rtlCol="0">
            <a:spAutoFit/>
          </a:bodyPr>
          <a:lstStyle/>
          <a:p>
            <a:pPr algn="l"/>
            <a:r>
              <a:rPr lang="zh-CN" altLang="en-US" sz="2800" dirty="0">
                <a:solidFill>
                  <a:schemeClr val="bg1"/>
                </a:solidFill>
                <a:latin typeface="黑体" panose="02010609060101010101" charset="-122"/>
                <a:ea typeface="黑体" panose="02010609060101010101" charset="-122"/>
              </a:rPr>
              <a:t>滤波器的作用</a:t>
            </a:r>
          </a:p>
        </p:txBody>
      </p:sp>
      <p:sp>
        <p:nvSpPr>
          <p:cNvPr id="38" name="文本框 37"/>
          <p:cNvSpPr txBox="1"/>
          <p:nvPr/>
        </p:nvSpPr>
        <p:spPr>
          <a:xfrm>
            <a:off x="7683365" y="3205532"/>
            <a:ext cx="4094480" cy="521970"/>
          </a:xfrm>
          <a:prstGeom prst="rect">
            <a:avLst/>
          </a:prstGeom>
          <a:noFill/>
        </p:spPr>
        <p:txBody>
          <a:bodyPr wrap="none" rtlCol="0">
            <a:spAutoFit/>
          </a:bodyPr>
          <a:lstStyle/>
          <a:p>
            <a:pPr algn="l"/>
            <a:r>
              <a:rPr lang="zh-CN" altLang="en-US" sz="2800" dirty="0">
                <a:solidFill>
                  <a:schemeClr val="bg1"/>
                </a:solidFill>
                <a:latin typeface="黑体" panose="02010609060101010101" charset="-122"/>
                <a:ea typeface="黑体" panose="02010609060101010101" charset="-122"/>
              </a:rPr>
              <a:t>滤波器理想到实际的问题</a:t>
            </a:r>
          </a:p>
        </p:txBody>
      </p:sp>
      <p:sp>
        <p:nvSpPr>
          <p:cNvPr id="40" name="文本框 39"/>
          <p:cNvSpPr txBox="1"/>
          <p:nvPr/>
        </p:nvSpPr>
        <p:spPr>
          <a:xfrm>
            <a:off x="1071673" y="1312427"/>
            <a:ext cx="1656184" cy="307777"/>
          </a:xfrm>
          <a:prstGeom prst="rect">
            <a:avLst/>
          </a:prstGeom>
          <a:noFill/>
        </p:spPr>
        <p:txBody>
          <a:bodyPr wrap="square" rtlCol="0" anchor="ctr">
            <a:spAutoFit/>
          </a:bodyPr>
          <a:lstStyle/>
          <a:p>
            <a:pPr algn="dist"/>
            <a:r>
              <a:rPr lang="en-US" altLang="zh-CN" sz="1400" spc="300" dirty="0">
                <a:solidFill>
                  <a:schemeClr val="bg1"/>
                </a:solidFill>
                <a:latin typeface="腾讯体" panose="02010600010101010101" pitchFamily="2" charset="-122"/>
                <a:ea typeface="腾讯体" panose="02010600010101010101" pitchFamily="2" charset="-122"/>
                <a:cs typeface="+mn-ea"/>
                <a:sym typeface="+mn-lt"/>
              </a:rPr>
              <a:t>CONTENT</a:t>
            </a:r>
            <a:endParaRPr lang="zh-CN" altLang="en-US" sz="1400" spc="300" dirty="0">
              <a:solidFill>
                <a:schemeClr val="bg1"/>
              </a:solidFill>
              <a:latin typeface="腾讯体" panose="02010600010101010101" pitchFamily="2" charset="-122"/>
              <a:ea typeface="腾讯体" panose="02010600010101010101" pitchFamily="2" charset="-122"/>
              <a:cs typeface="+mn-ea"/>
              <a:sym typeface="+mn-lt"/>
            </a:endParaRPr>
          </a:p>
        </p:txBody>
      </p:sp>
      <p:sp>
        <p:nvSpPr>
          <p:cNvPr id="42" name="文本框 41"/>
          <p:cNvSpPr txBox="1"/>
          <p:nvPr/>
        </p:nvSpPr>
        <p:spPr>
          <a:xfrm>
            <a:off x="2061882" y="1974447"/>
            <a:ext cx="808235" cy="769441"/>
          </a:xfrm>
          <a:prstGeom prst="rect">
            <a:avLst/>
          </a:prstGeom>
          <a:noFill/>
        </p:spPr>
        <p:txBody>
          <a:bodyPr wrap="none" rtlCol="0" anchor="ctr">
            <a:spAutoFit/>
          </a:bodyPr>
          <a:lstStyle>
            <a:defPPr>
              <a:defRPr lang="zh-CN"/>
            </a:defPPr>
            <a:lvl1pPr algn="ctr">
              <a:defRPr sz="4800">
                <a:gradFill>
                  <a:gsLst>
                    <a:gs pos="0">
                      <a:srgbClr val="4DBBA2"/>
                    </a:gs>
                    <a:gs pos="80000">
                      <a:srgbClr val="4DBBA2">
                        <a:alpha val="0"/>
                      </a:srgbClr>
                    </a:gs>
                  </a:gsLst>
                  <a:lin ang="4800000" scaled="0"/>
                </a:gradFill>
                <a:latin typeface="腾讯体" panose="02010600010101010101" pitchFamily="2" charset="-122"/>
                <a:ea typeface="腾讯体" panose="02010600010101010101" pitchFamily="2" charset="-122"/>
              </a:defRPr>
            </a:lvl1pPr>
          </a:lstStyle>
          <a:p>
            <a:r>
              <a:rPr lang="en-US" altLang="zh-CN" sz="4400" dirty="0">
                <a:gradFill>
                  <a:gsLst>
                    <a:gs pos="0">
                      <a:schemeClr val="accent1"/>
                    </a:gs>
                    <a:gs pos="83000">
                      <a:schemeClr val="accent1">
                        <a:alpha val="0"/>
                      </a:schemeClr>
                    </a:gs>
                  </a:gsLst>
                  <a:lin ang="4800000" scaled="0"/>
                </a:gradFill>
                <a:sym typeface="+mn-ea"/>
              </a:rPr>
              <a:t>01</a:t>
            </a:r>
            <a:endParaRPr lang="zh-CN" altLang="en-US" sz="4400" dirty="0">
              <a:gradFill>
                <a:gsLst>
                  <a:gs pos="0">
                    <a:schemeClr val="accent1"/>
                  </a:gs>
                  <a:gs pos="83000">
                    <a:schemeClr val="accent1">
                      <a:alpha val="0"/>
                    </a:schemeClr>
                  </a:gs>
                </a:gsLst>
                <a:lin ang="4800000" scaled="0"/>
              </a:gradFill>
              <a:sym typeface="+mn-ea"/>
            </a:endParaRPr>
          </a:p>
        </p:txBody>
      </p:sp>
      <p:sp>
        <p:nvSpPr>
          <p:cNvPr id="43" name="文本框 42"/>
          <p:cNvSpPr txBox="1"/>
          <p:nvPr/>
        </p:nvSpPr>
        <p:spPr>
          <a:xfrm>
            <a:off x="2037057" y="3070269"/>
            <a:ext cx="857885" cy="768350"/>
          </a:xfrm>
          <a:prstGeom prst="rect">
            <a:avLst/>
          </a:prstGeom>
          <a:noFill/>
        </p:spPr>
        <p:txBody>
          <a:bodyPr wrap="none" rtlCol="0" anchor="ctr">
            <a:spAutoFit/>
          </a:bodyPr>
          <a:lstStyle>
            <a:defPPr>
              <a:defRPr lang="zh-CN"/>
            </a:defPPr>
            <a:lvl1pPr algn="ctr">
              <a:defRPr sz="4800">
                <a:gradFill>
                  <a:gsLst>
                    <a:gs pos="0">
                      <a:srgbClr val="4DBBA2"/>
                    </a:gs>
                    <a:gs pos="80000">
                      <a:srgbClr val="4DBBA2">
                        <a:alpha val="0"/>
                      </a:srgbClr>
                    </a:gs>
                  </a:gsLst>
                  <a:lin ang="4800000" scaled="0"/>
                </a:gradFill>
                <a:latin typeface="腾讯体" panose="02010600010101010101" pitchFamily="2" charset="-122"/>
                <a:ea typeface="腾讯体" panose="02010600010101010101" pitchFamily="2" charset="-122"/>
              </a:defRPr>
            </a:lvl1pPr>
          </a:lstStyle>
          <a:p>
            <a:r>
              <a:rPr lang="en-US" altLang="zh-CN" sz="4400" dirty="0">
                <a:gradFill>
                  <a:gsLst>
                    <a:gs pos="0">
                      <a:schemeClr val="accent1"/>
                    </a:gs>
                    <a:gs pos="83000">
                      <a:schemeClr val="accent1">
                        <a:alpha val="0"/>
                      </a:schemeClr>
                    </a:gs>
                  </a:gsLst>
                  <a:lin ang="4800000" scaled="0"/>
                </a:gradFill>
                <a:sym typeface="+mn-ea"/>
              </a:rPr>
              <a:t>03</a:t>
            </a:r>
            <a:endParaRPr lang="zh-CN" altLang="en-US" sz="4400" dirty="0">
              <a:gradFill>
                <a:gsLst>
                  <a:gs pos="0">
                    <a:schemeClr val="accent1"/>
                  </a:gs>
                  <a:gs pos="83000">
                    <a:schemeClr val="accent1">
                      <a:alpha val="0"/>
                    </a:schemeClr>
                  </a:gs>
                </a:gsLst>
                <a:lin ang="4800000" scaled="0"/>
              </a:gradFill>
              <a:sym typeface="+mn-ea"/>
            </a:endParaRPr>
          </a:p>
        </p:txBody>
      </p:sp>
      <p:sp>
        <p:nvSpPr>
          <p:cNvPr id="44" name="文本框 43"/>
          <p:cNvSpPr txBox="1"/>
          <p:nvPr/>
        </p:nvSpPr>
        <p:spPr>
          <a:xfrm>
            <a:off x="2032930" y="4165741"/>
            <a:ext cx="866140" cy="768350"/>
          </a:xfrm>
          <a:prstGeom prst="rect">
            <a:avLst/>
          </a:prstGeom>
          <a:noFill/>
        </p:spPr>
        <p:txBody>
          <a:bodyPr wrap="none" rtlCol="0" anchor="ctr">
            <a:spAutoFit/>
          </a:bodyPr>
          <a:lstStyle>
            <a:defPPr>
              <a:defRPr lang="zh-CN"/>
            </a:defPPr>
            <a:lvl1pPr algn="ctr">
              <a:defRPr sz="4800">
                <a:gradFill>
                  <a:gsLst>
                    <a:gs pos="0">
                      <a:srgbClr val="4DBBA2"/>
                    </a:gs>
                    <a:gs pos="80000">
                      <a:srgbClr val="4DBBA2">
                        <a:alpha val="0"/>
                      </a:srgbClr>
                    </a:gs>
                  </a:gsLst>
                  <a:lin ang="4800000" scaled="0"/>
                </a:gradFill>
                <a:latin typeface="腾讯体" panose="02010600010101010101" pitchFamily="2" charset="-122"/>
                <a:ea typeface="腾讯体" panose="02010600010101010101" pitchFamily="2" charset="-122"/>
              </a:defRPr>
            </a:lvl1pPr>
          </a:lstStyle>
          <a:p>
            <a:r>
              <a:rPr lang="en-US" altLang="zh-CN" sz="4400" dirty="0">
                <a:gradFill>
                  <a:gsLst>
                    <a:gs pos="0">
                      <a:schemeClr val="accent1"/>
                    </a:gs>
                    <a:gs pos="83000">
                      <a:schemeClr val="accent1">
                        <a:alpha val="0"/>
                      </a:schemeClr>
                    </a:gs>
                  </a:gsLst>
                  <a:lin ang="4800000" scaled="0"/>
                </a:gradFill>
                <a:sym typeface="+mn-ea"/>
              </a:rPr>
              <a:t>05</a:t>
            </a:r>
            <a:endParaRPr lang="zh-CN" altLang="en-US" sz="4400" dirty="0">
              <a:gradFill>
                <a:gsLst>
                  <a:gs pos="0">
                    <a:schemeClr val="accent1"/>
                  </a:gs>
                  <a:gs pos="83000">
                    <a:schemeClr val="accent1">
                      <a:alpha val="0"/>
                    </a:schemeClr>
                  </a:gs>
                </a:gsLst>
                <a:lin ang="4800000" scaled="0"/>
              </a:gradFill>
              <a:sym typeface="+mn-ea"/>
            </a:endParaRPr>
          </a:p>
        </p:txBody>
      </p:sp>
      <p:sp>
        <p:nvSpPr>
          <p:cNvPr id="45" name="文本框 44"/>
          <p:cNvSpPr txBox="1"/>
          <p:nvPr/>
        </p:nvSpPr>
        <p:spPr>
          <a:xfrm>
            <a:off x="6543255" y="1987693"/>
            <a:ext cx="882015" cy="768350"/>
          </a:xfrm>
          <a:prstGeom prst="rect">
            <a:avLst/>
          </a:prstGeom>
          <a:noFill/>
        </p:spPr>
        <p:txBody>
          <a:bodyPr wrap="none" rtlCol="0" anchor="ctr">
            <a:spAutoFit/>
          </a:bodyPr>
          <a:lstStyle>
            <a:defPPr>
              <a:defRPr lang="zh-CN"/>
            </a:defPPr>
            <a:lvl1pPr algn="ctr">
              <a:defRPr sz="4800">
                <a:gradFill>
                  <a:gsLst>
                    <a:gs pos="0">
                      <a:srgbClr val="4DBBA2"/>
                    </a:gs>
                    <a:gs pos="80000">
                      <a:srgbClr val="4DBBA2">
                        <a:alpha val="0"/>
                      </a:srgbClr>
                    </a:gs>
                  </a:gsLst>
                  <a:lin ang="4800000" scaled="0"/>
                </a:gradFill>
                <a:latin typeface="腾讯体" panose="02010600010101010101" pitchFamily="2" charset="-122"/>
                <a:ea typeface="腾讯体" panose="02010600010101010101" pitchFamily="2" charset="-122"/>
              </a:defRPr>
            </a:lvl1pPr>
          </a:lstStyle>
          <a:p>
            <a:r>
              <a:rPr lang="en-US" altLang="zh-CN" sz="4400" dirty="0">
                <a:gradFill>
                  <a:gsLst>
                    <a:gs pos="0">
                      <a:schemeClr val="accent1"/>
                    </a:gs>
                    <a:gs pos="83000">
                      <a:schemeClr val="accent1">
                        <a:alpha val="0"/>
                      </a:schemeClr>
                    </a:gs>
                  </a:gsLst>
                  <a:lin ang="4800000" scaled="0"/>
                </a:gradFill>
                <a:sym typeface="+mn-ea"/>
              </a:rPr>
              <a:t>02</a:t>
            </a:r>
            <a:endParaRPr lang="zh-CN" altLang="en-US" sz="4400" dirty="0">
              <a:gradFill>
                <a:gsLst>
                  <a:gs pos="0">
                    <a:schemeClr val="accent1"/>
                  </a:gs>
                  <a:gs pos="83000">
                    <a:schemeClr val="accent1">
                      <a:alpha val="0"/>
                    </a:schemeClr>
                  </a:gs>
                </a:gsLst>
                <a:lin ang="4800000" scaled="0"/>
              </a:gradFill>
              <a:sym typeface="+mn-ea"/>
            </a:endParaRPr>
          </a:p>
        </p:txBody>
      </p:sp>
      <p:sp>
        <p:nvSpPr>
          <p:cNvPr id="49" name="文本框 48"/>
          <p:cNvSpPr txBox="1"/>
          <p:nvPr/>
        </p:nvSpPr>
        <p:spPr>
          <a:xfrm>
            <a:off x="6513224" y="3082968"/>
            <a:ext cx="903605" cy="768350"/>
          </a:xfrm>
          <a:prstGeom prst="rect">
            <a:avLst/>
          </a:prstGeom>
          <a:noFill/>
        </p:spPr>
        <p:txBody>
          <a:bodyPr wrap="none" rtlCol="0" anchor="ctr">
            <a:spAutoFit/>
          </a:bodyPr>
          <a:lstStyle>
            <a:defPPr>
              <a:defRPr lang="zh-CN"/>
            </a:defPPr>
            <a:lvl1pPr algn="ctr">
              <a:defRPr sz="4800">
                <a:gradFill>
                  <a:gsLst>
                    <a:gs pos="0">
                      <a:srgbClr val="4DBBA2"/>
                    </a:gs>
                    <a:gs pos="80000">
                      <a:srgbClr val="4DBBA2">
                        <a:alpha val="0"/>
                      </a:srgbClr>
                    </a:gs>
                  </a:gsLst>
                  <a:lin ang="4800000" scaled="0"/>
                </a:gradFill>
                <a:latin typeface="腾讯体" panose="02010600010101010101" pitchFamily="2" charset="-122"/>
                <a:ea typeface="腾讯体" panose="02010600010101010101" pitchFamily="2" charset="-122"/>
              </a:defRPr>
            </a:lvl1pPr>
          </a:lstStyle>
          <a:p>
            <a:r>
              <a:rPr lang="en-US" altLang="zh-CN" sz="4400" dirty="0">
                <a:gradFill>
                  <a:gsLst>
                    <a:gs pos="0">
                      <a:schemeClr val="accent1"/>
                    </a:gs>
                    <a:gs pos="83000">
                      <a:schemeClr val="accent1">
                        <a:alpha val="0"/>
                      </a:schemeClr>
                    </a:gs>
                  </a:gsLst>
                  <a:lin ang="4800000" scaled="0"/>
                </a:gradFill>
                <a:sym typeface="+mn-ea"/>
              </a:rPr>
              <a:t>04</a:t>
            </a:r>
            <a:endParaRPr lang="zh-CN" altLang="en-US" sz="4400" dirty="0">
              <a:gradFill>
                <a:gsLst>
                  <a:gs pos="0">
                    <a:schemeClr val="accent1"/>
                  </a:gs>
                  <a:gs pos="83000">
                    <a:schemeClr val="accent1">
                      <a:alpha val="0"/>
                    </a:schemeClr>
                  </a:gs>
                </a:gsLst>
                <a:lin ang="4800000" scaled="0"/>
              </a:gradFill>
              <a:sym typeface="+mn-ea"/>
            </a:endParaRPr>
          </a:p>
        </p:txBody>
      </p:sp>
      <p:cxnSp>
        <p:nvCxnSpPr>
          <p:cNvPr id="50" name="直接连接符 49"/>
          <p:cNvCxnSpPr/>
          <p:nvPr/>
        </p:nvCxnSpPr>
        <p:spPr>
          <a:xfrm>
            <a:off x="2991005" y="2715465"/>
            <a:ext cx="2509424" cy="0"/>
          </a:xfrm>
          <a:prstGeom prst="line">
            <a:avLst/>
          </a:prstGeom>
          <a:ln w="19050">
            <a:solidFill>
              <a:schemeClr val="bg1">
                <a:alpha val="35000"/>
              </a:schemeClr>
            </a:solidFill>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a:off x="2991005" y="3804720"/>
            <a:ext cx="2509424" cy="0"/>
          </a:xfrm>
          <a:prstGeom prst="line">
            <a:avLst/>
          </a:prstGeom>
          <a:ln w="19050">
            <a:solidFill>
              <a:schemeClr val="bg1">
                <a:alpha val="35000"/>
              </a:schemeClr>
            </a:solidFill>
          </a:ln>
        </p:spPr>
        <p:style>
          <a:lnRef idx="1">
            <a:schemeClr val="accent1"/>
          </a:lnRef>
          <a:fillRef idx="0">
            <a:schemeClr val="accent1"/>
          </a:fillRef>
          <a:effectRef idx="0">
            <a:schemeClr val="accent1"/>
          </a:effectRef>
          <a:fontRef idx="minor">
            <a:schemeClr val="tx1"/>
          </a:fontRef>
        </p:style>
      </p:cxnSp>
      <p:cxnSp>
        <p:nvCxnSpPr>
          <p:cNvPr id="53" name="直接连接符 52"/>
          <p:cNvCxnSpPr/>
          <p:nvPr/>
        </p:nvCxnSpPr>
        <p:spPr>
          <a:xfrm>
            <a:off x="2991005" y="4894171"/>
            <a:ext cx="2509424" cy="0"/>
          </a:xfrm>
          <a:prstGeom prst="line">
            <a:avLst/>
          </a:prstGeom>
          <a:ln w="19050">
            <a:solidFill>
              <a:schemeClr val="bg1">
                <a:alpha val="35000"/>
              </a:schemeClr>
            </a:solidFill>
          </a:ln>
        </p:spPr>
        <p:style>
          <a:lnRef idx="1">
            <a:schemeClr val="accent1"/>
          </a:lnRef>
          <a:fillRef idx="0">
            <a:schemeClr val="accent1"/>
          </a:fillRef>
          <a:effectRef idx="0">
            <a:schemeClr val="accent1"/>
          </a:effectRef>
          <a:fontRef idx="minor">
            <a:schemeClr val="tx1"/>
          </a:fontRef>
        </p:style>
      </p:cxnSp>
      <p:cxnSp>
        <p:nvCxnSpPr>
          <p:cNvPr id="54" name="直接连接符 53"/>
          <p:cNvCxnSpPr/>
          <p:nvPr/>
        </p:nvCxnSpPr>
        <p:spPr>
          <a:xfrm>
            <a:off x="7512616" y="2710102"/>
            <a:ext cx="2509424" cy="0"/>
          </a:xfrm>
          <a:prstGeom prst="line">
            <a:avLst/>
          </a:prstGeom>
          <a:ln w="19050">
            <a:solidFill>
              <a:schemeClr val="bg1">
                <a:alpha val="35000"/>
              </a:schemeClr>
            </a:solidFill>
          </a:ln>
        </p:spPr>
        <p:style>
          <a:lnRef idx="1">
            <a:schemeClr val="accent1"/>
          </a:lnRef>
          <a:fillRef idx="0">
            <a:schemeClr val="accent1"/>
          </a:fillRef>
          <a:effectRef idx="0">
            <a:schemeClr val="accent1"/>
          </a:effectRef>
          <a:fontRef idx="minor">
            <a:schemeClr val="tx1"/>
          </a:fontRef>
        </p:style>
      </p:cxnSp>
      <p:cxnSp>
        <p:nvCxnSpPr>
          <p:cNvPr id="55" name="直接连接符 54"/>
          <p:cNvCxnSpPr/>
          <p:nvPr/>
        </p:nvCxnSpPr>
        <p:spPr>
          <a:xfrm>
            <a:off x="7512616" y="3799356"/>
            <a:ext cx="2509424" cy="0"/>
          </a:xfrm>
          <a:prstGeom prst="line">
            <a:avLst/>
          </a:prstGeom>
          <a:ln w="19050">
            <a:solidFill>
              <a:schemeClr val="bg1">
                <a:alpha val="35000"/>
              </a:schemeClr>
            </a:solidFill>
          </a:ln>
        </p:spPr>
        <p:style>
          <a:lnRef idx="1">
            <a:schemeClr val="accent1"/>
          </a:lnRef>
          <a:fillRef idx="0">
            <a:schemeClr val="accent1"/>
          </a:fillRef>
          <a:effectRef idx="0">
            <a:schemeClr val="accent1"/>
          </a:effectRef>
          <a:fontRef idx="minor">
            <a:schemeClr val="tx1"/>
          </a:fontRef>
        </p:style>
      </p:cxnSp>
      <p:sp>
        <p:nvSpPr>
          <p:cNvPr id="56" name="文本框 55"/>
          <p:cNvSpPr txBox="1"/>
          <p:nvPr/>
        </p:nvSpPr>
        <p:spPr>
          <a:xfrm>
            <a:off x="7683365" y="4293144"/>
            <a:ext cx="894080" cy="521970"/>
          </a:xfrm>
          <a:prstGeom prst="rect">
            <a:avLst/>
          </a:prstGeom>
          <a:noFill/>
        </p:spPr>
        <p:txBody>
          <a:bodyPr wrap="none" rtlCol="0">
            <a:spAutoFit/>
          </a:bodyPr>
          <a:lstStyle/>
          <a:p>
            <a:pPr algn="l"/>
            <a:r>
              <a:rPr lang="zh-CN" altLang="en-US" sz="2800" dirty="0">
                <a:solidFill>
                  <a:schemeClr val="bg1"/>
                </a:solidFill>
                <a:latin typeface="黑体" panose="02010609060101010101" charset="-122"/>
                <a:ea typeface="黑体" panose="02010609060101010101" charset="-122"/>
              </a:rPr>
              <a:t>总结</a:t>
            </a:r>
          </a:p>
        </p:txBody>
      </p:sp>
      <p:sp>
        <p:nvSpPr>
          <p:cNvPr id="57" name="文本框 56"/>
          <p:cNvSpPr txBox="1"/>
          <p:nvPr/>
        </p:nvSpPr>
        <p:spPr>
          <a:xfrm>
            <a:off x="6521282" y="4170580"/>
            <a:ext cx="879475" cy="768350"/>
          </a:xfrm>
          <a:prstGeom prst="rect">
            <a:avLst/>
          </a:prstGeom>
          <a:noFill/>
        </p:spPr>
        <p:txBody>
          <a:bodyPr wrap="none" rtlCol="0" anchor="ctr">
            <a:spAutoFit/>
          </a:bodyPr>
          <a:lstStyle>
            <a:defPPr>
              <a:defRPr lang="zh-CN"/>
            </a:defPPr>
            <a:lvl1pPr algn="ctr">
              <a:defRPr sz="4800">
                <a:gradFill>
                  <a:gsLst>
                    <a:gs pos="0">
                      <a:srgbClr val="4DBBA2"/>
                    </a:gs>
                    <a:gs pos="80000">
                      <a:srgbClr val="4DBBA2">
                        <a:alpha val="0"/>
                      </a:srgbClr>
                    </a:gs>
                  </a:gsLst>
                  <a:lin ang="4800000" scaled="0"/>
                </a:gradFill>
                <a:latin typeface="腾讯体" panose="02010600010101010101" pitchFamily="2" charset="-122"/>
                <a:ea typeface="腾讯体" panose="02010600010101010101" pitchFamily="2" charset="-122"/>
              </a:defRPr>
            </a:lvl1pPr>
          </a:lstStyle>
          <a:p>
            <a:r>
              <a:rPr lang="en-US" altLang="zh-CN" sz="4400" dirty="0">
                <a:gradFill>
                  <a:gsLst>
                    <a:gs pos="0">
                      <a:schemeClr val="accent1"/>
                    </a:gs>
                    <a:gs pos="83000">
                      <a:schemeClr val="accent1">
                        <a:alpha val="0"/>
                      </a:schemeClr>
                    </a:gs>
                  </a:gsLst>
                  <a:lin ang="4800000" scaled="0"/>
                </a:gradFill>
                <a:sym typeface="+mn-ea"/>
              </a:rPr>
              <a:t>06</a:t>
            </a:r>
            <a:endParaRPr lang="zh-CN" altLang="en-US" sz="4400" dirty="0">
              <a:gradFill>
                <a:gsLst>
                  <a:gs pos="0">
                    <a:schemeClr val="accent1"/>
                  </a:gs>
                  <a:gs pos="83000">
                    <a:schemeClr val="accent1">
                      <a:alpha val="0"/>
                    </a:schemeClr>
                  </a:gs>
                </a:gsLst>
                <a:lin ang="4800000" scaled="0"/>
              </a:gradFill>
              <a:sym typeface="+mn-ea"/>
            </a:endParaRPr>
          </a:p>
        </p:txBody>
      </p:sp>
      <p:cxnSp>
        <p:nvCxnSpPr>
          <p:cNvPr id="58" name="直接连接符 57"/>
          <p:cNvCxnSpPr/>
          <p:nvPr/>
        </p:nvCxnSpPr>
        <p:spPr>
          <a:xfrm>
            <a:off x="7512616" y="4899010"/>
            <a:ext cx="2509424" cy="0"/>
          </a:xfrm>
          <a:prstGeom prst="line">
            <a:avLst/>
          </a:prstGeom>
          <a:ln w="19050">
            <a:solidFill>
              <a:schemeClr val="bg1">
                <a:alpha val="3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4232864" y="4158800"/>
            <a:ext cx="3735344" cy="360040"/>
          </a:xfrm>
          <a:prstGeom prst="rect">
            <a:avLst/>
          </a:prstGeom>
          <a:gradFill>
            <a:gsLst>
              <a:gs pos="0">
                <a:schemeClr val="accent1">
                  <a:lumMod val="20000"/>
                  <a:lumOff val="80000"/>
                  <a:alpha val="0"/>
                </a:schemeClr>
              </a:gs>
              <a:gs pos="35000">
                <a:schemeClr val="accent1">
                  <a:lumMod val="20000"/>
                  <a:lumOff val="80000"/>
                  <a:alpha val="30000"/>
                </a:schemeClr>
              </a:gs>
              <a:gs pos="65000">
                <a:schemeClr val="accent1">
                  <a:lumMod val="20000"/>
                  <a:lumOff val="80000"/>
                  <a:alpha val="30000"/>
                </a:schemeClr>
              </a:gs>
              <a:gs pos="100000">
                <a:schemeClr val="accent1">
                  <a:lumMod val="20000"/>
                  <a:lumOff val="80000"/>
                  <a:alpha val="0"/>
                </a:schemeClr>
              </a:gs>
            </a:gsLst>
            <a:lin ang="0" scaled="0"/>
          </a:gradFill>
        </p:spPr>
        <p:txBody>
          <a:bodyPr rtlCol="0" anchor="ctr">
            <a:spAutoFit/>
          </a:bodyPr>
          <a:lstStyle/>
          <a:p>
            <a:pPr indent="304800" algn="ctr">
              <a:lnSpc>
                <a:spcPct val="150000"/>
              </a:lnSpc>
              <a:spcAft>
                <a:spcPts val="1650"/>
              </a:spcAft>
            </a:pPr>
            <a:endParaRPr lang="zh-CN" altLang="en-US" sz="1600" dirty="0">
              <a:solidFill>
                <a:schemeClr val="bg1"/>
              </a:solidFill>
              <a:latin typeface="+mn-ea"/>
              <a:ea typeface="+mn-ea"/>
              <a:cs typeface="Times New Roman" panose="02020603050405020304" pitchFamily="18" charset="0"/>
            </a:endParaRPr>
          </a:p>
        </p:txBody>
      </p:sp>
      <p:sp>
        <p:nvSpPr>
          <p:cNvPr id="13" name="文本框 12"/>
          <p:cNvSpPr txBox="1"/>
          <p:nvPr/>
        </p:nvSpPr>
        <p:spPr>
          <a:xfrm>
            <a:off x="5328001" y="1988840"/>
            <a:ext cx="1545616" cy="1569660"/>
          </a:xfrm>
          <a:prstGeom prst="rect">
            <a:avLst/>
          </a:prstGeom>
          <a:noFill/>
        </p:spPr>
        <p:txBody>
          <a:bodyPr wrap="none" rtlCol="0" anchor="ctr">
            <a:spAutoFit/>
          </a:bodyPr>
          <a:lstStyle>
            <a:defPPr>
              <a:defRPr lang="zh-CN"/>
            </a:defPPr>
            <a:lvl1pPr algn="ctr">
              <a:defRPr sz="9600">
                <a:gradFill>
                  <a:gsLst>
                    <a:gs pos="0">
                      <a:srgbClr val="4DBBA2"/>
                    </a:gs>
                    <a:gs pos="80000">
                      <a:srgbClr val="4DBBA2">
                        <a:alpha val="0"/>
                      </a:srgbClr>
                    </a:gs>
                  </a:gsLst>
                  <a:lin ang="4800000" scaled="0"/>
                </a:gradFill>
                <a:latin typeface="腾讯体" panose="02010600010101010101" pitchFamily="2" charset="-122"/>
                <a:ea typeface="腾讯体" panose="02010600010101010101" pitchFamily="2" charset="-122"/>
              </a:defRPr>
            </a:lvl1pPr>
          </a:lstStyle>
          <a:p>
            <a:r>
              <a:rPr lang="en-US" altLang="zh-CN" dirty="0">
                <a:gradFill>
                  <a:gsLst>
                    <a:gs pos="0">
                      <a:schemeClr val="accent1"/>
                    </a:gs>
                    <a:gs pos="80000">
                      <a:schemeClr val="accent1">
                        <a:alpha val="0"/>
                      </a:schemeClr>
                    </a:gs>
                  </a:gsLst>
                  <a:lin ang="4800000" scaled="0"/>
                </a:gradFill>
              </a:rPr>
              <a:t>01</a:t>
            </a:r>
          </a:p>
        </p:txBody>
      </p:sp>
      <p:sp>
        <p:nvSpPr>
          <p:cNvPr id="14" name="文本框 13"/>
          <p:cNvSpPr txBox="1"/>
          <p:nvPr/>
        </p:nvSpPr>
        <p:spPr>
          <a:xfrm>
            <a:off x="3894455" y="2996565"/>
            <a:ext cx="4408170" cy="1106805"/>
          </a:xfrm>
          <a:prstGeom prst="rect">
            <a:avLst/>
          </a:prstGeom>
          <a:noFill/>
        </p:spPr>
        <p:txBody>
          <a:bodyPr wrap="square" rtlCol="0">
            <a:spAutoFit/>
          </a:bodyPr>
          <a:lstStyle/>
          <a:p>
            <a:pPr algn="dist"/>
            <a:r>
              <a:rPr lang="zh-CN" altLang="en-US" sz="6600" b="1" dirty="0">
                <a:solidFill>
                  <a:schemeClr val="bg1"/>
                </a:solidFill>
                <a:latin typeface="黑体" panose="02010609060101010101" charset="-122"/>
                <a:ea typeface="黑体" panose="02010609060101010101" charset="-122"/>
              </a:rPr>
              <a:t>滤波器简介</a:t>
            </a:r>
          </a:p>
        </p:txBody>
      </p:sp>
      <p:sp>
        <p:nvSpPr>
          <p:cNvPr id="6" name="文本框 5"/>
          <p:cNvSpPr txBox="1"/>
          <p:nvPr/>
        </p:nvSpPr>
        <p:spPr>
          <a:xfrm>
            <a:off x="4147832" y="4179239"/>
            <a:ext cx="3902075" cy="337185"/>
          </a:xfrm>
          <a:prstGeom prst="rect">
            <a:avLst/>
          </a:prstGeom>
          <a:noFill/>
        </p:spPr>
        <p:txBody>
          <a:bodyPr wrap="none" rtlCol="0">
            <a:spAutoFit/>
          </a:bodyPr>
          <a:lstStyle/>
          <a:p>
            <a:pPr algn="dist"/>
            <a:r>
              <a:rPr lang="en-US" altLang="zh-CN" sz="1600" spc="300" dirty="0">
                <a:solidFill>
                  <a:schemeClr val="bg1"/>
                </a:solidFill>
                <a:latin typeface="腾讯体" panose="02010600010101010101" pitchFamily="2" charset="-122"/>
                <a:ea typeface="腾讯体" panose="02010600010101010101" pitchFamily="2" charset="-122"/>
              </a:rPr>
              <a:t>Brief introduction of filter</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C:\Users\86153\Desktop\浙大\浙大课程\电工电子学\研讨课\单相双节滤波器.jpg单相双节滤波器"/>
          <p:cNvPicPr>
            <a:picLocks noChangeAspect="1"/>
          </p:cNvPicPr>
          <p:nvPr/>
        </p:nvPicPr>
        <p:blipFill rotWithShape="1">
          <a:blip r:embed="rId3"/>
          <a:srcRect/>
          <a:stretch>
            <a:fillRect/>
          </a:stretch>
        </p:blipFill>
        <p:spPr>
          <a:xfrm>
            <a:off x="7216740" y="1844824"/>
            <a:ext cx="3181985" cy="2644775"/>
          </a:xfrm>
          <a:prstGeom prst="rect">
            <a:avLst/>
          </a:prstGeom>
        </p:spPr>
      </p:pic>
      <p:pic>
        <p:nvPicPr>
          <p:cNvPr id="2" name="图片 1" descr="C:\Users\86153\Desktop\浙大\浙大课程\电工电子学\研讨课\2.jpg2"/>
          <p:cNvPicPr>
            <a:picLocks noChangeAspect="1"/>
          </p:cNvPicPr>
          <p:nvPr/>
        </p:nvPicPr>
        <p:blipFill rotWithShape="1">
          <a:blip r:embed="rId4"/>
          <a:srcRect/>
          <a:stretch>
            <a:fillRect/>
          </a:stretch>
        </p:blipFill>
        <p:spPr>
          <a:xfrm>
            <a:off x="1388743" y="1844824"/>
            <a:ext cx="3983990" cy="2644775"/>
          </a:xfrm>
          <a:prstGeom prst="rect">
            <a:avLst/>
          </a:prstGeom>
        </p:spPr>
      </p:pic>
      <p:sp>
        <p:nvSpPr>
          <p:cNvPr id="15" name="文本框 14"/>
          <p:cNvSpPr txBox="1"/>
          <p:nvPr/>
        </p:nvSpPr>
        <p:spPr>
          <a:xfrm flipH="1">
            <a:off x="6839688" y="4755526"/>
            <a:ext cx="1714500" cy="398780"/>
          </a:xfrm>
          <a:prstGeom prst="rect">
            <a:avLst/>
          </a:prstGeom>
          <a:noFill/>
        </p:spPr>
        <p:txBody>
          <a:bodyPr wrap="none" rtlCol="0">
            <a:spAutoFit/>
          </a:bodyPr>
          <a:lstStyle>
            <a:defPPr>
              <a:defRPr lang="zh-CN"/>
            </a:defPPr>
            <a:lvl1pPr>
              <a:lnSpc>
                <a:spcPct val="120000"/>
              </a:lnSpc>
              <a:defRPr sz="2000">
                <a:solidFill>
                  <a:schemeClr val="tx2"/>
                </a:solidFill>
                <a:latin typeface="+mj-ea"/>
                <a:ea typeface="+mj-ea"/>
              </a:defRPr>
            </a:lvl1pPr>
          </a:lstStyle>
          <a:p>
            <a:pPr>
              <a:lnSpc>
                <a:spcPct val="100000"/>
              </a:lnSpc>
            </a:pPr>
            <a:r>
              <a:rPr lang="zh-CN" altLang="en-US" b="1" dirty="0">
                <a:solidFill>
                  <a:schemeClr val="accent1"/>
                </a:solidFill>
                <a:latin typeface="黑体" panose="02010609060101010101" charset="-122"/>
                <a:ea typeface="黑体" panose="02010609060101010101" charset="-122"/>
              </a:rPr>
              <a:t>滤波器的构成</a:t>
            </a:r>
          </a:p>
        </p:txBody>
      </p:sp>
      <p:cxnSp>
        <p:nvCxnSpPr>
          <p:cNvPr id="24" name="直接连接符 23"/>
          <p:cNvCxnSpPr/>
          <p:nvPr/>
        </p:nvCxnSpPr>
        <p:spPr>
          <a:xfrm>
            <a:off x="6944736" y="5237389"/>
            <a:ext cx="625957" cy="0"/>
          </a:xfrm>
          <a:prstGeom prst="line">
            <a:avLst/>
          </a:prstGeom>
          <a:ln w="12700" cap="flat">
            <a:solidFill>
              <a:schemeClr val="accent1"/>
            </a:solidFill>
          </a:ln>
        </p:spPr>
        <p:style>
          <a:lnRef idx="1">
            <a:schemeClr val="accent1"/>
          </a:lnRef>
          <a:fillRef idx="0">
            <a:schemeClr val="accent1"/>
          </a:fillRef>
          <a:effectRef idx="0">
            <a:schemeClr val="accent1"/>
          </a:effectRef>
          <a:fontRef idx="minor">
            <a:schemeClr val="tx1"/>
          </a:fontRef>
        </p:style>
      </p:cxnSp>
      <p:sp>
        <p:nvSpPr>
          <p:cNvPr id="25" name="文本框 24"/>
          <p:cNvSpPr txBox="1"/>
          <p:nvPr/>
        </p:nvSpPr>
        <p:spPr>
          <a:xfrm flipH="1">
            <a:off x="870228" y="4755526"/>
            <a:ext cx="1714500" cy="398780"/>
          </a:xfrm>
          <a:prstGeom prst="rect">
            <a:avLst/>
          </a:prstGeom>
          <a:noFill/>
        </p:spPr>
        <p:txBody>
          <a:bodyPr wrap="none" rtlCol="0">
            <a:spAutoFit/>
          </a:bodyPr>
          <a:lstStyle>
            <a:defPPr>
              <a:defRPr lang="zh-CN"/>
            </a:defPPr>
            <a:lvl1pPr>
              <a:lnSpc>
                <a:spcPct val="120000"/>
              </a:lnSpc>
              <a:defRPr sz="2000">
                <a:solidFill>
                  <a:schemeClr val="tx2"/>
                </a:solidFill>
                <a:latin typeface="+mj-ea"/>
                <a:ea typeface="+mj-ea"/>
              </a:defRPr>
            </a:lvl1pPr>
          </a:lstStyle>
          <a:p>
            <a:pPr>
              <a:lnSpc>
                <a:spcPct val="100000"/>
              </a:lnSpc>
            </a:pPr>
            <a:r>
              <a:rPr lang="zh-CN" altLang="en-US" b="1" dirty="0">
                <a:solidFill>
                  <a:schemeClr val="accent1"/>
                </a:solidFill>
                <a:latin typeface="黑体" panose="02010609060101010101" charset="-122"/>
                <a:ea typeface="黑体" panose="02010609060101010101" charset="-122"/>
              </a:rPr>
              <a:t>滤波器的定义</a:t>
            </a:r>
          </a:p>
        </p:txBody>
      </p:sp>
      <p:cxnSp>
        <p:nvCxnSpPr>
          <p:cNvPr id="26" name="直接连接符 25"/>
          <p:cNvCxnSpPr/>
          <p:nvPr/>
        </p:nvCxnSpPr>
        <p:spPr>
          <a:xfrm>
            <a:off x="977333" y="5237389"/>
            <a:ext cx="625957" cy="0"/>
          </a:xfrm>
          <a:prstGeom prst="line">
            <a:avLst/>
          </a:prstGeom>
          <a:ln w="12700" cap="flat">
            <a:solidFill>
              <a:schemeClr val="accent1"/>
            </a:solidFill>
          </a:ln>
        </p:spPr>
        <p:style>
          <a:lnRef idx="1">
            <a:schemeClr val="accent1"/>
          </a:lnRef>
          <a:fillRef idx="0">
            <a:schemeClr val="accent1"/>
          </a:fillRef>
          <a:effectRef idx="0">
            <a:schemeClr val="accent1"/>
          </a:effectRef>
          <a:fontRef idx="minor">
            <a:schemeClr val="tx1"/>
          </a:fontRef>
        </p:style>
      </p:cxnSp>
      <p:sp>
        <p:nvSpPr>
          <p:cNvPr id="28" name="矩形 27"/>
          <p:cNvSpPr/>
          <p:nvPr/>
        </p:nvSpPr>
        <p:spPr>
          <a:xfrm>
            <a:off x="4587029" y="4152954"/>
            <a:ext cx="1204173" cy="33664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rgbClr val="1A2344"/>
                </a:solidFill>
                <a:latin typeface="+mj-ea"/>
                <a:ea typeface="+mj-ea"/>
              </a:rPr>
              <a:t>滤波器</a:t>
            </a:r>
          </a:p>
        </p:txBody>
      </p:sp>
      <p:sp>
        <p:nvSpPr>
          <p:cNvPr id="29" name="文本框 28"/>
          <p:cNvSpPr txBox="1"/>
          <p:nvPr/>
        </p:nvSpPr>
        <p:spPr>
          <a:xfrm>
            <a:off x="870228" y="5314712"/>
            <a:ext cx="4482083" cy="810260"/>
          </a:xfrm>
          <a:prstGeom prst="rect">
            <a:avLst/>
          </a:prstGeom>
          <a:noFill/>
        </p:spPr>
        <p:txBody>
          <a:bodyPr wrap="square" rtlCol="0">
            <a:spAutoFit/>
          </a:bodyPr>
          <a:lstStyle>
            <a:defPPr>
              <a:defRPr lang="zh-CN"/>
            </a:defPPr>
            <a:lvl1pPr>
              <a:lnSpc>
                <a:spcPct val="130000"/>
              </a:lnSpc>
              <a:defRPr sz="1100" spc="150">
                <a:solidFill>
                  <a:schemeClr val="tx2"/>
                </a:solidFill>
                <a:cs typeface="Open Sans Light" panose="020B0306030504020204"/>
              </a:defRPr>
            </a:lvl1pPr>
          </a:lstStyle>
          <a:p>
            <a:r>
              <a:rPr lang="en-US" altLang="zh-CN" sz="1800" dirty="0">
                <a:solidFill>
                  <a:schemeClr val="bg1"/>
                </a:solidFill>
                <a:latin typeface="黑体" panose="02010609060101010101" charset="-122"/>
                <a:ea typeface="黑体" panose="02010609060101010101" charset="-122"/>
              </a:rPr>
              <a:t>滤波器是一种对信号有处理作用、具有频率选择功能的器件或电路</a:t>
            </a:r>
          </a:p>
        </p:txBody>
      </p:sp>
      <p:sp>
        <p:nvSpPr>
          <p:cNvPr id="30" name="文本框 29"/>
          <p:cNvSpPr txBox="1"/>
          <p:nvPr/>
        </p:nvSpPr>
        <p:spPr>
          <a:xfrm>
            <a:off x="6839688" y="5314712"/>
            <a:ext cx="4482083" cy="929640"/>
          </a:xfrm>
          <a:prstGeom prst="rect">
            <a:avLst/>
          </a:prstGeom>
          <a:noFill/>
        </p:spPr>
        <p:txBody>
          <a:bodyPr wrap="square" rtlCol="0">
            <a:spAutoFit/>
          </a:bodyPr>
          <a:lstStyle>
            <a:defPPr>
              <a:defRPr lang="zh-CN"/>
            </a:defPPr>
            <a:lvl1pPr>
              <a:lnSpc>
                <a:spcPct val="130000"/>
              </a:lnSpc>
              <a:defRPr sz="1100" spc="150">
                <a:solidFill>
                  <a:schemeClr val="tx2"/>
                </a:solidFill>
                <a:cs typeface="Open Sans Light" panose="020B0306030504020204"/>
              </a:defRPr>
            </a:lvl1pPr>
          </a:lstStyle>
          <a:p>
            <a:r>
              <a:rPr lang="en-US" altLang="zh-CN" sz="1400" dirty="0">
                <a:solidFill>
                  <a:schemeClr val="bg1"/>
                </a:solidFill>
                <a:latin typeface="黑体" panose="02010609060101010101" charset="-122"/>
                <a:ea typeface="黑体" panose="02010609060101010101" charset="-122"/>
                <a:cs typeface="黑体" panose="02010609060101010101" charset="-122"/>
              </a:rPr>
              <a:t>滤波器是由电感器和电容器构成的网路，可使混合的交直流电流分开。最基本的滤波器，是由一个电容器和一个电感器构成，称为L型滤波。</a:t>
            </a:r>
          </a:p>
        </p:txBody>
      </p:sp>
      <p:sp>
        <p:nvSpPr>
          <p:cNvPr id="31" name="矩形 30"/>
          <p:cNvSpPr/>
          <p:nvPr/>
        </p:nvSpPr>
        <p:spPr>
          <a:xfrm>
            <a:off x="10010494" y="4152954"/>
            <a:ext cx="1204173" cy="33664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rgbClr val="1A2344"/>
                </a:solidFill>
                <a:latin typeface="+mj-ea"/>
                <a:ea typeface="+mj-ea"/>
              </a:rPr>
              <a:t>滤波器</a:t>
            </a:r>
          </a:p>
        </p:txBody>
      </p:sp>
      <p:sp>
        <p:nvSpPr>
          <p:cNvPr id="14" name="文本框 13"/>
          <p:cNvSpPr txBox="1"/>
          <p:nvPr/>
        </p:nvSpPr>
        <p:spPr>
          <a:xfrm>
            <a:off x="4860346" y="405249"/>
            <a:ext cx="2468880" cy="645160"/>
          </a:xfrm>
          <a:prstGeom prst="rect">
            <a:avLst/>
          </a:prstGeom>
          <a:noFill/>
        </p:spPr>
        <p:txBody>
          <a:bodyPr wrap="none" rtlCol="0" anchor="ctr">
            <a:spAutoFit/>
          </a:bodyPr>
          <a:lstStyle>
            <a:defPPr>
              <a:defRPr lang="zh-CN"/>
            </a:defPPr>
            <a:lvl1pPr>
              <a:defRPr sz="2800">
                <a:solidFill>
                  <a:schemeClr val="bg1"/>
                </a:solidFill>
                <a:latin typeface="汉仪雅酷黑 75W" panose="020B0804020202020204" pitchFamily="34" charset="-122"/>
                <a:ea typeface="汉仪雅酷黑 75W" panose="020B0804020202020204" pitchFamily="34" charset="-122"/>
                <a:cs typeface="+mn-ea"/>
              </a:defRPr>
            </a:lvl1pPr>
          </a:lstStyle>
          <a:p>
            <a:pPr algn="dist"/>
            <a:r>
              <a:rPr lang="zh-CN" altLang="en-US" sz="3600" dirty="0">
                <a:latin typeface="黑体" panose="02010609060101010101" charset="-122"/>
                <a:ea typeface="黑体" panose="02010609060101010101" charset="-122"/>
              </a:rPr>
              <a:t>滤波器简介</a:t>
            </a:r>
          </a:p>
        </p:txBody>
      </p:sp>
      <p:cxnSp>
        <p:nvCxnSpPr>
          <p:cNvPr id="16" name="直接连接符 15"/>
          <p:cNvCxnSpPr/>
          <p:nvPr/>
        </p:nvCxnSpPr>
        <p:spPr>
          <a:xfrm>
            <a:off x="5914766" y="1199735"/>
            <a:ext cx="36004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4232864" y="4158800"/>
            <a:ext cx="3735344" cy="360040"/>
          </a:xfrm>
          <a:prstGeom prst="rect">
            <a:avLst/>
          </a:prstGeom>
          <a:gradFill>
            <a:gsLst>
              <a:gs pos="0">
                <a:schemeClr val="accent1">
                  <a:lumMod val="20000"/>
                  <a:lumOff val="80000"/>
                  <a:alpha val="0"/>
                </a:schemeClr>
              </a:gs>
              <a:gs pos="35000">
                <a:schemeClr val="accent1">
                  <a:lumMod val="20000"/>
                  <a:lumOff val="80000"/>
                  <a:alpha val="30000"/>
                </a:schemeClr>
              </a:gs>
              <a:gs pos="65000">
                <a:schemeClr val="accent1">
                  <a:lumMod val="20000"/>
                  <a:lumOff val="80000"/>
                  <a:alpha val="30000"/>
                </a:schemeClr>
              </a:gs>
              <a:gs pos="100000">
                <a:schemeClr val="accent1">
                  <a:lumMod val="20000"/>
                  <a:lumOff val="80000"/>
                  <a:alpha val="0"/>
                </a:schemeClr>
              </a:gs>
            </a:gsLst>
            <a:lin ang="0" scaled="0"/>
          </a:gradFill>
        </p:spPr>
        <p:txBody>
          <a:bodyPr rtlCol="0" anchor="ctr">
            <a:spAutoFit/>
          </a:bodyPr>
          <a:lstStyle/>
          <a:p>
            <a:pPr indent="304800" algn="ctr">
              <a:lnSpc>
                <a:spcPct val="150000"/>
              </a:lnSpc>
              <a:spcAft>
                <a:spcPts val="1650"/>
              </a:spcAft>
            </a:pPr>
            <a:endParaRPr lang="zh-CN" altLang="en-US" sz="1600" dirty="0">
              <a:solidFill>
                <a:schemeClr val="bg1"/>
              </a:solidFill>
              <a:latin typeface="+mn-ea"/>
              <a:ea typeface="+mn-ea"/>
              <a:cs typeface="Times New Roman" panose="02020603050405020304" pitchFamily="18" charset="0"/>
            </a:endParaRPr>
          </a:p>
        </p:txBody>
      </p:sp>
      <p:sp>
        <p:nvSpPr>
          <p:cNvPr id="4" name="文本框 3"/>
          <p:cNvSpPr txBox="1"/>
          <p:nvPr/>
        </p:nvSpPr>
        <p:spPr>
          <a:xfrm>
            <a:off x="5239034" y="1988840"/>
            <a:ext cx="1723550" cy="1569660"/>
          </a:xfrm>
          <a:prstGeom prst="rect">
            <a:avLst/>
          </a:prstGeom>
          <a:noFill/>
        </p:spPr>
        <p:txBody>
          <a:bodyPr wrap="none" rtlCol="0" anchor="ctr">
            <a:spAutoFit/>
          </a:bodyPr>
          <a:lstStyle>
            <a:defPPr>
              <a:defRPr lang="zh-CN"/>
            </a:defPPr>
            <a:lvl1pPr algn="ctr">
              <a:defRPr sz="9600">
                <a:gradFill>
                  <a:gsLst>
                    <a:gs pos="0">
                      <a:srgbClr val="4DBBA2"/>
                    </a:gs>
                    <a:gs pos="80000">
                      <a:srgbClr val="4DBBA2">
                        <a:alpha val="0"/>
                      </a:srgbClr>
                    </a:gs>
                  </a:gsLst>
                  <a:lin ang="4800000" scaled="0"/>
                </a:gradFill>
                <a:latin typeface="腾讯体" panose="02010600010101010101" pitchFamily="2" charset="-122"/>
                <a:ea typeface="腾讯体" panose="02010600010101010101" pitchFamily="2" charset="-122"/>
              </a:defRPr>
            </a:lvl1pPr>
          </a:lstStyle>
          <a:p>
            <a:r>
              <a:rPr lang="en-US" altLang="zh-CN" dirty="0">
                <a:gradFill>
                  <a:gsLst>
                    <a:gs pos="0">
                      <a:schemeClr val="accent1"/>
                    </a:gs>
                    <a:gs pos="80000">
                      <a:schemeClr val="accent1">
                        <a:alpha val="0"/>
                      </a:schemeClr>
                    </a:gs>
                  </a:gsLst>
                  <a:lin ang="4800000" scaled="0"/>
                </a:gradFill>
              </a:rPr>
              <a:t>02</a:t>
            </a:r>
          </a:p>
        </p:txBody>
      </p:sp>
      <p:sp>
        <p:nvSpPr>
          <p:cNvPr id="6" name="文本框 5"/>
          <p:cNvSpPr txBox="1"/>
          <p:nvPr/>
        </p:nvSpPr>
        <p:spPr>
          <a:xfrm>
            <a:off x="3447415" y="2996565"/>
            <a:ext cx="5296535" cy="1106805"/>
          </a:xfrm>
          <a:prstGeom prst="rect">
            <a:avLst/>
          </a:prstGeom>
          <a:noFill/>
        </p:spPr>
        <p:txBody>
          <a:bodyPr wrap="square" rtlCol="0">
            <a:spAutoFit/>
          </a:bodyPr>
          <a:lstStyle/>
          <a:p>
            <a:pPr algn="dist"/>
            <a:r>
              <a:rPr lang="zh-CN" altLang="en-US" sz="6600" b="1" dirty="0">
                <a:solidFill>
                  <a:schemeClr val="bg1"/>
                </a:solidFill>
                <a:latin typeface="黑体" panose="02010609060101010101" charset="-122"/>
                <a:ea typeface="黑体" panose="02010609060101010101" charset="-122"/>
                <a:sym typeface="+mn-ea"/>
              </a:rPr>
              <a:t>滤波器的作用</a:t>
            </a:r>
          </a:p>
        </p:txBody>
      </p:sp>
      <p:sp>
        <p:nvSpPr>
          <p:cNvPr id="9" name="文本框 8"/>
          <p:cNvSpPr txBox="1"/>
          <p:nvPr/>
        </p:nvSpPr>
        <p:spPr>
          <a:xfrm>
            <a:off x="4801565" y="4179239"/>
            <a:ext cx="2594610" cy="337185"/>
          </a:xfrm>
          <a:prstGeom prst="rect">
            <a:avLst/>
          </a:prstGeom>
          <a:noFill/>
        </p:spPr>
        <p:txBody>
          <a:bodyPr wrap="none" rtlCol="0">
            <a:spAutoFit/>
          </a:bodyPr>
          <a:lstStyle/>
          <a:p>
            <a:pPr algn="dist"/>
            <a:r>
              <a:rPr lang="en-US" altLang="zh-CN" sz="1600" spc="300" dirty="0">
                <a:solidFill>
                  <a:schemeClr val="bg1"/>
                </a:solidFill>
                <a:latin typeface="腾讯体" panose="02010600010101010101" pitchFamily="2" charset="-122"/>
                <a:ea typeface="腾讯体" panose="02010600010101010101" pitchFamily="2" charset="-122"/>
              </a:rPr>
              <a:t>Function of filter</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图片 32" descr="C:\Users\86153\Desktop\浙大\浙大课程\电工电子学\研讨课\3.png3"/>
          <p:cNvPicPr>
            <a:picLocks noChangeAspect="1"/>
          </p:cNvPicPr>
          <p:nvPr/>
        </p:nvPicPr>
        <p:blipFill>
          <a:blip r:embed="rId3"/>
          <a:srcRect/>
          <a:stretch>
            <a:fillRect/>
          </a:stretch>
        </p:blipFill>
        <p:spPr>
          <a:xfrm>
            <a:off x="839416" y="2323575"/>
            <a:ext cx="5401524" cy="3131185"/>
          </a:xfrm>
          <a:prstGeom prst="snip1Rect">
            <a:avLst/>
          </a:prstGeom>
        </p:spPr>
      </p:pic>
      <p:sp>
        <p:nvSpPr>
          <p:cNvPr id="36" name="Oval 35"/>
          <p:cNvSpPr/>
          <p:nvPr/>
        </p:nvSpPr>
        <p:spPr>
          <a:xfrm>
            <a:off x="6720403" y="2132587"/>
            <a:ext cx="880886" cy="855670"/>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265" dirty="0">
              <a:latin typeface="FontAwesome" pitchFamily="2" charset="0"/>
            </a:endParaRPr>
          </a:p>
        </p:txBody>
      </p:sp>
      <p:sp>
        <p:nvSpPr>
          <p:cNvPr id="37" name="Right Triangle 43"/>
          <p:cNvSpPr/>
          <p:nvPr/>
        </p:nvSpPr>
        <p:spPr>
          <a:xfrm rot="10800000">
            <a:off x="5880255" y="2323509"/>
            <a:ext cx="384047" cy="384047"/>
          </a:xfrm>
          <a:prstGeom prst="r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55"/>
          </a:p>
        </p:txBody>
      </p:sp>
      <p:sp>
        <p:nvSpPr>
          <p:cNvPr id="38" name="Rectangle 45"/>
          <p:cNvSpPr/>
          <p:nvPr/>
        </p:nvSpPr>
        <p:spPr>
          <a:xfrm>
            <a:off x="839417" y="5674078"/>
            <a:ext cx="5402025" cy="457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55"/>
          </a:p>
        </p:txBody>
      </p:sp>
      <p:sp>
        <p:nvSpPr>
          <p:cNvPr id="39" name="0"/>
          <p:cNvSpPr/>
          <p:nvPr/>
        </p:nvSpPr>
        <p:spPr>
          <a:xfrm flipH="1">
            <a:off x="5365750" y="4869180"/>
            <a:ext cx="875665" cy="394970"/>
          </a:xfrm>
          <a:prstGeom prst="snip1Rect">
            <a:avLst>
              <a:gd name="adj" fmla="val 29626"/>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85344" rtlCol="0" anchor="ctr"/>
          <a:lstStyle/>
          <a:p>
            <a:pPr algn="ctr"/>
            <a:r>
              <a:rPr lang="zh-CN" altLang="en-US" sz="2000" b="1" dirty="0">
                <a:solidFill>
                  <a:srgbClr val="1A2344"/>
                </a:solidFill>
                <a:latin typeface="黑体" panose="02010609060101010101" charset="-122"/>
                <a:ea typeface="黑体" panose="02010609060101010101" charset="-122"/>
              </a:rPr>
              <a:t>滤波</a:t>
            </a:r>
          </a:p>
        </p:txBody>
      </p:sp>
      <p:sp>
        <p:nvSpPr>
          <p:cNvPr id="40" name="Rectangle 22"/>
          <p:cNvSpPr/>
          <p:nvPr/>
        </p:nvSpPr>
        <p:spPr>
          <a:xfrm>
            <a:off x="7778678" y="2053234"/>
            <a:ext cx="690880" cy="398780"/>
          </a:xfrm>
          <a:prstGeom prst="rect">
            <a:avLst/>
          </a:prstGeom>
        </p:spPr>
        <p:txBody>
          <a:bodyPr wrap="none">
            <a:spAutoFit/>
          </a:bodyPr>
          <a:lstStyle/>
          <a:p>
            <a:r>
              <a:rPr lang="zh-CN" altLang="en-US" sz="2000" dirty="0">
                <a:solidFill>
                  <a:schemeClr val="accent1"/>
                </a:solidFill>
                <a:latin typeface="+mj-ea"/>
                <a:ea typeface="+mj-ea"/>
                <a:cs typeface="Open Sans" panose="020B0606030504020204" pitchFamily="34" charset="0"/>
              </a:rPr>
              <a:t>作用</a:t>
            </a:r>
          </a:p>
        </p:txBody>
      </p:sp>
      <p:sp>
        <p:nvSpPr>
          <p:cNvPr id="41" name="文本框 40"/>
          <p:cNvSpPr txBox="1"/>
          <p:nvPr/>
        </p:nvSpPr>
        <p:spPr>
          <a:xfrm>
            <a:off x="7778677" y="2434694"/>
            <a:ext cx="3789931" cy="2491740"/>
          </a:xfrm>
          <a:prstGeom prst="rect">
            <a:avLst/>
          </a:prstGeom>
          <a:noFill/>
        </p:spPr>
        <p:txBody>
          <a:bodyPr wrap="square" rtlCol="0">
            <a:spAutoFit/>
          </a:bodyPr>
          <a:lstStyle/>
          <a:p>
            <a:pPr>
              <a:lnSpc>
                <a:spcPct val="130000"/>
              </a:lnSpc>
            </a:pPr>
            <a:r>
              <a:rPr lang="ms-MY" altLang="zh-CN" sz="2000" spc="150" dirty="0">
                <a:solidFill>
                  <a:schemeClr val="bg1"/>
                </a:solidFill>
                <a:latin typeface="黑体" panose="02010609060101010101" charset="-122"/>
                <a:ea typeface="黑体" panose="02010609060101010101" charset="-122"/>
                <a:cs typeface="Open Sans Light" panose="020B0306030504020204"/>
              </a:rPr>
              <a:t>滤波器，顾名思义，是对波进行过滤的器件。滤波器可以使信号中特定的频率成分通过，而极大地衰减其他频率成分。因此它可以消除噪声以及分离不同种类的信号。</a:t>
            </a:r>
          </a:p>
        </p:txBody>
      </p:sp>
      <p:sp>
        <p:nvSpPr>
          <p:cNvPr id="48" name="Freeform 480"/>
          <p:cNvSpPr>
            <a:spLocks noEditPoints="1"/>
          </p:cNvSpPr>
          <p:nvPr/>
        </p:nvSpPr>
        <p:spPr bwMode="auto">
          <a:xfrm>
            <a:off x="6953221" y="2334597"/>
            <a:ext cx="448886" cy="448886"/>
          </a:xfrm>
          <a:custGeom>
            <a:avLst/>
            <a:gdLst>
              <a:gd name="T0" fmla="*/ 88 w 176"/>
              <a:gd name="T1" fmla="*/ 0 h 176"/>
              <a:gd name="T2" fmla="*/ 0 w 176"/>
              <a:gd name="T3" fmla="*/ 88 h 176"/>
              <a:gd name="T4" fmla="*/ 88 w 176"/>
              <a:gd name="T5" fmla="*/ 176 h 176"/>
              <a:gd name="T6" fmla="*/ 176 w 176"/>
              <a:gd name="T7" fmla="*/ 88 h 176"/>
              <a:gd name="T8" fmla="*/ 88 w 176"/>
              <a:gd name="T9" fmla="*/ 0 h 176"/>
              <a:gd name="T10" fmla="*/ 168 w 176"/>
              <a:gd name="T11" fmla="*/ 84 h 176"/>
              <a:gd name="T12" fmla="*/ 98 w 176"/>
              <a:gd name="T13" fmla="*/ 84 h 176"/>
              <a:gd name="T14" fmla="*/ 147 w 176"/>
              <a:gd name="T15" fmla="*/ 34 h 176"/>
              <a:gd name="T16" fmla="*/ 168 w 176"/>
              <a:gd name="T17" fmla="*/ 84 h 176"/>
              <a:gd name="T18" fmla="*/ 88 w 176"/>
              <a:gd name="T19" fmla="*/ 168 h 176"/>
              <a:gd name="T20" fmla="*/ 8 w 176"/>
              <a:gd name="T21" fmla="*/ 88 h 176"/>
              <a:gd name="T22" fmla="*/ 88 w 176"/>
              <a:gd name="T23" fmla="*/ 8 h 176"/>
              <a:gd name="T24" fmla="*/ 142 w 176"/>
              <a:gd name="T25" fmla="*/ 29 h 176"/>
              <a:gd name="T26" fmla="*/ 85 w 176"/>
              <a:gd name="T27" fmla="*/ 85 h 176"/>
              <a:gd name="T28" fmla="*/ 84 w 176"/>
              <a:gd name="T29" fmla="*/ 88 h 176"/>
              <a:gd name="T30" fmla="*/ 88 w 176"/>
              <a:gd name="T31" fmla="*/ 92 h 176"/>
              <a:gd name="T32" fmla="*/ 168 w 176"/>
              <a:gd name="T33" fmla="*/ 92 h 176"/>
              <a:gd name="T34" fmla="*/ 88 w 176"/>
              <a:gd name="T35" fmla="*/ 168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6" h="176">
                <a:moveTo>
                  <a:pt x="88" y="0"/>
                </a:moveTo>
                <a:cubicBezTo>
                  <a:pt x="39" y="0"/>
                  <a:pt x="0" y="39"/>
                  <a:pt x="0" y="88"/>
                </a:cubicBezTo>
                <a:cubicBezTo>
                  <a:pt x="0" y="137"/>
                  <a:pt x="39" y="176"/>
                  <a:pt x="88" y="176"/>
                </a:cubicBezTo>
                <a:cubicBezTo>
                  <a:pt x="137" y="176"/>
                  <a:pt x="176" y="137"/>
                  <a:pt x="176" y="88"/>
                </a:cubicBezTo>
                <a:cubicBezTo>
                  <a:pt x="176" y="39"/>
                  <a:pt x="137" y="0"/>
                  <a:pt x="88" y="0"/>
                </a:cubicBezTo>
                <a:close/>
                <a:moveTo>
                  <a:pt x="168" y="84"/>
                </a:moveTo>
                <a:cubicBezTo>
                  <a:pt x="98" y="84"/>
                  <a:pt x="98" y="84"/>
                  <a:pt x="98" y="84"/>
                </a:cubicBezTo>
                <a:cubicBezTo>
                  <a:pt x="147" y="34"/>
                  <a:pt x="147" y="34"/>
                  <a:pt x="147" y="34"/>
                </a:cubicBezTo>
                <a:cubicBezTo>
                  <a:pt x="159" y="48"/>
                  <a:pt x="167" y="65"/>
                  <a:pt x="168" y="84"/>
                </a:cubicBezTo>
                <a:close/>
                <a:moveTo>
                  <a:pt x="88" y="168"/>
                </a:moveTo>
                <a:cubicBezTo>
                  <a:pt x="44" y="168"/>
                  <a:pt x="8" y="132"/>
                  <a:pt x="8" y="88"/>
                </a:cubicBezTo>
                <a:cubicBezTo>
                  <a:pt x="8" y="44"/>
                  <a:pt x="44" y="8"/>
                  <a:pt x="88" y="8"/>
                </a:cubicBezTo>
                <a:cubicBezTo>
                  <a:pt x="109" y="8"/>
                  <a:pt x="127" y="16"/>
                  <a:pt x="142" y="29"/>
                </a:cubicBezTo>
                <a:cubicBezTo>
                  <a:pt x="85" y="85"/>
                  <a:pt x="85" y="85"/>
                  <a:pt x="85" y="85"/>
                </a:cubicBezTo>
                <a:cubicBezTo>
                  <a:pt x="84" y="86"/>
                  <a:pt x="84" y="87"/>
                  <a:pt x="84" y="88"/>
                </a:cubicBezTo>
                <a:cubicBezTo>
                  <a:pt x="84" y="90"/>
                  <a:pt x="86" y="92"/>
                  <a:pt x="88" y="92"/>
                </a:cubicBezTo>
                <a:cubicBezTo>
                  <a:pt x="168" y="92"/>
                  <a:pt x="168" y="92"/>
                  <a:pt x="168" y="92"/>
                </a:cubicBezTo>
                <a:cubicBezTo>
                  <a:pt x="166" y="134"/>
                  <a:pt x="131" y="168"/>
                  <a:pt x="88" y="168"/>
                </a:cubicBezTo>
                <a:close/>
              </a:path>
            </a:pathLst>
          </a:custGeom>
          <a:solidFill>
            <a:schemeClr val="accent1"/>
          </a:solidFill>
          <a:ln>
            <a:noFill/>
          </a:ln>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sng"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
        <p:nvSpPr>
          <p:cNvPr id="19" name="文本框 18"/>
          <p:cNvSpPr txBox="1"/>
          <p:nvPr/>
        </p:nvSpPr>
        <p:spPr>
          <a:xfrm>
            <a:off x="4626031" y="405249"/>
            <a:ext cx="2937510" cy="645160"/>
          </a:xfrm>
          <a:prstGeom prst="rect">
            <a:avLst/>
          </a:prstGeom>
          <a:noFill/>
        </p:spPr>
        <p:txBody>
          <a:bodyPr wrap="none" rtlCol="0" anchor="ctr">
            <a:spAutoFit/>
          </a:bodyPr>
          <a:lstStyle>
            <a:defPPr>
              <a:defRPr lang="zh-CN"/>
            </a:defPPr>
            <a:lvl1pPr>
              <a:defRPr sz="2800">
                <a:solidFill>
                  <a:schemeClr val="bg1"/>
                </a:solidFill>
                <a:latin typeface="汉仪雅酷黑 75W" panose="020B0804020202020204" pitchFamily="34" charset="-122"/>
                <a:ea typeface="汉仪雅酷黑 75W" panose="020B0804020202020204" pitchFamily="34" charset="-122"/>
                <a:cs typeface="+mn-ea"/>
              </a:defRPr>
            </a:lvl1pPr>
          </a:lstStyle>
          <a:p>
            <a:pPr algn="ctr"/>
            <a:r>
              <a:rPr lang="zh-CN" altLang="en-US" sz="3600" b="1" dirty="0">
                <a:latin typeface="黑体" panose="02010609060101010101" charset="-122"/>
                <a:ea typeface="黑体" panose="02010609060101010101" charset="-122"/>
              </a:rPr>
              <a:t>滤波器的作用</a:t>
            </a:r>
          </a:p>
        </p:txBody>
      </p:sp>
      <p:cxnSp>
        <p:nvCxnSpPr>
          <p:cNvPr id="20" name="直接连接符 19"/>
          <p:cNvCxnSpPr/>
          <p:nvPr/>
        </p:nvCxnSpPr>
        <p:spPr>
          <a:xfrm>
            <a:off x="5914766" y="1199735"/>
            <a:ext cx="36004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a:xfrm>
            <a:off x="4232864" y="4158800"/>
            <a:ext cx="3735344" cy="360040"/>
          </a:xfrm>
          <a:prstGeom prst="rect">
            <a:avLst/>
          </a:prstGeom>
          <a:gradFill>
            <a:gsLst>
              <a:gs pos="0">
                <a:schemeClr val="accent1">
                  <a:lumMod val="20000"/>
                  <a:lumOff val="80000"/>
                  <a:alpha val="0"/>
                </a:schemeClr>
              </a:gs>
              <a:gs pos="35000">
                <a:schemeClr val="accent1">
                  <a:lumMod val="20000"/>
                  <a:lumOff val="80000"/>
                  <a:alpha val="30000"/>
                </a:schemeClr>
              </a:gs>
              <a:gs pos="65000">
                <a:schemeClr val="accent1">
                  <a:lumMod val="20000"/>
                  <a:lumOff val="80000"/>
                  <a:alpha val="30000"/>
                </a:schemeClr>
              </a:gs>
              <a:gs pos="100000">
                <a:schemeClr val="accent1">
                  <a:lumMod val="20000"/>
                  <a:lumOff val="80000"/>
                  <a:alpha val="0"/>
                </a:schemeClr>
              </a:gs>
            </a:gsLst>
            <a:lin ang="0" scaled="0"/>
          </a:gradFill>
        </p:spPr>
        <p:txBody>
          <a:bodyPr rtlCol="0" anchor="ctr">
            <a:spAutoFit/>
          </a:bodyPr>
          <a:lstStyle/>
          <a:p>
            <a:pPr indent="304800" algn="ctr">
              <a:lnSpc>
                <a:spcPct val="150000"/>
              </a:lnSpc>
              <a:spcAft>
                <a:spcPts val="1650"/>
              </a:spcAft>
            </a:pPr>
            <a:endParaRPr lang="zh-CN" altLang="en-US" sz="1600" dirty="0">
              <a:solidFill>
                <a:schemeClr val="bg1"/>
              </a:solidFill>
              <a:latin typeface="+mn-ea"/>
              <a:ea typeface="+mn-ea"/>
              <a:cs typeface="Times New Roman" panose="02020603050405020304" pitchFamily="18" charset="0"/>
            </a:endParaRPr>
          </a:p>
        </p:txBody>
      </p:sp>
      <p:sp>
        <p:nvSpPr>
          <p:cNvPr id="4" name="文本框 3"/>
          <p:cNvSpPr txBox="1"/>
          <p:nvPr/>
        </p:nvSpPr>
        <p:spPr>
          <a:xfrm>
            <a:off x="5265484" y="1988840"/>
            <a:ext cx="1670650" cy="1569660"/>
          </a:xfrm>
          <a:prstGeom prst="rect">
            <a:avLst/>
          </a:prstGeom>
          <a:noFill/>
        </p:spPr>
        <p:txBody>
          <a:bodyPr wrap="none" rtlCol="0" anchor="ctr">
            <a:spAutoFit/>
          </a:bodyPr>
          <a:lstStyle>
            <a:defPPr>
              <a:defRPr lang="zh-CN"/>
            </a:defPPr>
            <a:lvl1pPr algn="ctr">
              <a:defRPr sz="9600">
                <a:gradFill>
                  <a:gsLst>
                    <a:gs pos="0">
                      <a:srgbClr val="4DBBA2"/>
                    </a:gs>
                    <a:gs pos="80000">
                      <a:srgbClr val="4DBBA2">
                        <a:alpha val="0"/>
                      </a:srgbClr>
                    </a:gs>
                  </a:gsLst>
                  <a:lin ang="4800000" scaled="0"/>
                </a:gradFill>
                <a:latin typeface="腾讯体" panose="02010600010101010101" pitchFamily="2" charset="-122"/>
                <a:ea typeface="腾讯体" panose="02010600010101010101" pitchFamily="2" charset="-122"/>
              </a:defRPr>
            </a:lvl1pPr>
          </a:lstStyle>
          <a:p>
            <a:r>
              <a:rPr lang="en-US" altLang="zh-CN" dirty="0">
                <a:gradFill>
                  <a:gsLst>
                    <a:gs pos="0">
                      <a:schemeClr val="accent1"/>
                    </a:gs>
                    <a:gs pos="80000">
                      <a:schemeClr val="accent1">
                        <a:alpha val="0"/>
                      </a:schemeClr>
                    </a:gs>
                  </a:gsLst>
                  <a:lin ang="4800000" scaled="0"/>
                </a:gradFill>
              </a:rPr>
              <a:t>03</a:t>
            </a:r>
          </a:p>
        </p:txBody>
      </p:sp>
      <p:sp>
        <p:nvSpPr>
          <p:cNvPr id="6" name="文本框 5"/>
          <p:cNvSpPr txBox="1"/>
          <p:nvPr/>
        </p:nvSpPr>
        <p:spPr>
          <a:xfrm>
            <a:off x="3048635" y="2996565"/>
            <a:ext cx="6094730" cy="1106805"/>
          </a:xfrm>
          <a:prstGeom prst="rect">
            <a:avLst/>
          </a:prstGeom>
          <a:noFill/>
        </p:spPr>
        <p:txBody>
          <a:bodyPr wrap="square" rtlCol="0">
            <a:spAutoFit/>
          </a:bodyPr>
          <a:lstStyle/>
          <a:p>
            <a:pPr algn="dist"/>
            <a:r>
              <a:rPr lang="zh-CN" altLang="en-US" sz="6600" b="1" dirty="0">
                <a:solidFill>
                  <a:schemeClr val="bg1"/>
                </a:solidFill>
                <a:latin typeface="黑体" panose="02010609060101010101" charset="-122"/>
                <a:ea typeface="黑体" panose="02010609060101010101" charset="-122"/>
                <a:sym typeface="+mn-ea"/>
              </a:rPr>
              <a:t>滤波器的种类</a:t>
            </a:r>
          </a:p>
        </p:txBody>
      </p:sp>
      <p:sp>
        <p:nvSpPr>
          <p:cNvPr id="9" name="文本框 8"/>
          <p:cNvSpPr txBox="1"/>
          <p:nvPr/>
        </p:nvSpPr>
        <p:spPr>
          <a:xfrm>
            <a:off x="4921580" y="4179239"/>
            <a:ext cx="2354580" cy="337185"/>
          </a:xfrm>
          <a:prstGeom prst="rect">
            <a:avLst/>
          </a:prstGeom>
          <a:noFill/>
        </p:spPr>
        <p:txBody>
          <a:bodyPr wrap="none" rtlCol="0">
            <a:spAutoFit/>
          </a:bodyPr>
          <a:lstStyle/>
          <a:p>
            <a:pPr algn="dist"/>
            <a:r>
              <a:rPr lang="en-US" altLang="zh-CN" sz="1600" spc="300" dirty="0">
                <a:solidFill>
                  <a:schemeClr val="bg1"/>
                </a:solidFill>
                <a:latin typeface="腾讯体" panose="02010600010101010101" pitchFamily="2" charset="-122"/>
                <a:ea typeface="腾讯体" panose="02010600010101010101" pitchFamily="2" charset="-122"/>
              </a:rPr>
              <a:t>Types of filters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4" name="直接连接符 103"/>
          <p:cNvCxnSpPr/>
          <p:nvPr/>
        </p:nvCxnSpPr>
        <p:spPr>
          <a:xfrm>
            <a:off x="887809" y="1854200"/>
            <a:ext cx="0" cy="1704975"/>
          </a:xfrm>
          <a:prstGeom prst="line">
            <a:avLst/>
          </a:prstGeom>
          <a:ln w="12700">
            <a:solidFill>
              <a:srgbClr val="A8B2D0"/>
            </a:solidFill>
          </a:ln>
        </p:spPr>
        <p:style>
          <a:lnRef idx="1">
            <a:schemeClr val="accent1"/>
          </a:lnRef>
          <a:fillRef idx="0">
            <a:schemeClr val="accent1"/>
          </a:fillRef>
          <a:effectRef idx="0">
            <a:schemeClr val="accent1"/>
          </a:effectRef>
          <a:fontRef idx="minor">
            <a:schemeClr val="tx1"/>
          </a:fontRef>
        </p:style>
      </p:cxnSp>
      <p:sp>
        <p:nvSpPr>
          <p:cNvPr id="105" name="下箭头 104"/>
          <p:cNvSpPr/>
          <p:nvPr/>
        </p:nvSpPr>
        <p:spPr>
          <a:xfrm rot="16200000">
            <a:off x="5386412" y="-2009799"/>
            <a:ext cx="939800" cy="11712624"/>
          </a:xfrm>
          <a:prstGeom prst="downArrow">
            <a:avLst>
              <a:gd name="adj1" fmla="val 44595"/>
              <a:gd name="adj2" fmla="val 87838"/>
            </a:avLst>
          </a:prstGeom>
          <a:gradFill>
            <a:gsLst>
              <a:gs pos="0">
                <a:srgbClr val="F5F5F8">
                  <a:alpha val="0"/>
                </a:srgbClr>
              </a:gs>
              <a:gs pos="98000">
                <a:schemeClr val="accent1"/>
              </a:gs>
            </a:gsLst>
            <a:lin ang="5400000" scaled="0"/>
          </a:gra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椭圆 105"/>
          <p:cNvSpPr/>
          <p:nvPr/>
        </p:nvSpPr>
        <p:spPr>
          <a:xfrm>
            <a:off x="774700" y="3540125"/>
            <a:ext cx="226219" cy="226219"/>
          </a:xfrm>
          <a:prstGeom prst="ellipse">
            <a:avLst/>
          </a:prstGeom>
          <a:solidFill>
            <a:srgbClr val="1A2344"/>
          </a:solid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文本框 106"/>
          <p:cNvSpPr txBox="1"/>
          <p:nvPr/>
        </p:nvSpPr>
        <p:spPr>
          <a:xfrm>
            <a:off x="1120140" y="2456815"/>
            <a:ext cx="3435985" cy="927100"/>
          </a:xfrm>
          <a:prstGeom prst="rect">
            <a:avLst/>
          </a:prstGeom>
          <a:noFill/>
        </p:spPr>
        <p:txBody>
          <a:bodyPr wrap="square" rtlCol="0">
            <a:spAutoFit/>
          </a:bodyPr>
          <a:lstStyle>
            <a:defPPr>
              <a:defRPr lang="zh-CN"/>
            </a:defPPr>
            <a:lvl1pPr lvl="0">
              <a:lnSpc>
                <a:spcPct val="150000"/>
              </a:lnSpc>
              <a:defRPr sz="1100" spc="100">
                <a:solidFill>
                  <a:schemeClr val="tx2"/>
                </a:solidFill>
                <a:ea typeface="苹方 常规" panose="020B0300000000000000" pitchFamily="34" charset="-122"/>
              </a:defRPr>
            </a:lvl1pPr>
          </a:lstStyle>
          <a:p>
            <a:pPr>
              <a:lnSpc>
                <a:spcPct val="170000"/>
              </a:lnSpc>
            </a:pPr>
            <a:r>
              <a:rPr lang="en-US" altLang="zh-CN" sz="1600">
                <a:solidFill>
                  <a:schemeClr val="bg1"/>
                </a:solidFill>
                <a:latin typeface="黑体" panose="02010609060101010101" charset="-122"/>
                <a:ea typeface="黑体" panose="02010609060101010101" charset="-122"/>
              </a:rPr>
              <a:t>它允许信号中的低频或直流分量通过，抑制高频分量或干扰和噪声</a:t>
            </a:r>
            <a:r>
              <a:rPr lang="zh-CN" altLang="en-US" sz="1600">
                <a:solidFill>
                  <a:schemeClr val="bg1"/>
                </a:solidFill>
                <a:latin typeface="黑体" panose="02010609060101010101" charset="-122"/>
                <a:ea typeface="黑体" panose="02010609060101010101" charset="-122"/>
              </a:rPr>
              <a:t>。</a:t>
            </a:r>
          </a:p>
        </p:txBody>
      </p:sp>
      <p:sp>
        <p:nvSpPr>
          <p:cNvPr id="108" name="剪去对角的矩形 107"/>
          <p:cNvSpPr/>
          <p:nvPr/>
        </p:nvSpPr>
        <p:spPr>
          <a:xfrm>
            <a:off x="1120142" y="1857829"/>
            <a:ext cx="2040178" cy="466725"/>
          </a:xfrm>
          <a:prstGeom prst="snip2DiagRect">
            <a:avLst/>
          </a:prstGeom>
          <a:solidFill>
            <a:schemeClr val="accent1">
              <a:alpha val="1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accent1"/>
                </a:solidFill>
                <a:latin typeface="黑体" panose="02010609060101010101" charset="-122"/>
                <a:ea typeface="黑体" panose="02010609060101010101" charset="-122"/>
              </a:rPr>
              <a:t>低通滤波器</a:t>
            </a:r>
          </a:p>
        </p:txBody>
      </p:sp>
      <p:cxnSp>
        <p:nvCxnSpPr>
          <p:cNvPr id="109" name="直接连接符 108"/>
          <p:cNvCxnSpPr/>
          <p:nvPr/>
        </p:nvCxnSpPr>
        <p:spPr>
          <a:xfrm>
            <a:off x="4565449" y="1854200"/>
            <a:ext cx="0" cy="1704975"/>
          </a:xfrm>
          <a:prstGeom prst="line">
            <a:avLst/>
          </a:prstGeom>
          <a:ln w="12700">
            <a:solidFill>
              <a:srgbClr val="A8B2D0"/>
            </a:solidFill>
          </a:ln>
        </p:spPr>
        <p:style>
          <a:lnRef idx="1">
            <a:schemeClr val="accent1"/>
          </a:lnRef>
          <a:fillRef idx="0">
            <a:schemeClr val="accent1"/>
          </a:fillRef>
          <a:effectRef idx="0">
            <a:schemeClr val="accent1"/>
          </a:effectRef>
          <a:fontRef idx="minor">
            <a:schemeClr val="tx1"/>
          </a:fontRef>
        </p:style>
      </p:cxnSp>
      <p:sp>
        <p:nvSpPr>
          <p:cNvPr id="110" name="椭圆 109"/>
          <p:cNvSpPr/>
          <p:nvPr/>
        </p:nvSpPr>
        <p:spPr>
          <a:xfrm>
            <a:off x="4452340" y="3540125"/>
            <a:ext cx="226219" cy="226219"/>
          </a:xfrm>
          <a:prstGeom prst="ellipse">
            <a:avLst/>
          </a:prstGeom>
          <a:solidFill>
            <a:srgbClr val="1A2344"/>
          </a:solid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 name="文本框 110"/>
          <p:cNvSpPr txBox="1"/>
          <p:nvPr/>
        </p:nvSpPr>
        <p:spPr>
          <a:xfrm>
            <a:off x="4797781" y="2456831"/>
            <a:ext cx="2967833" cy="927100"/>
          </a:xfrm>
          <a:prstGeom prst="rect">
            <a:avLst/>
          </a:prstGeom>
          <a:noFill/>
        </p:spPr>
        <p:txBody>
          <a:bodyPr wrap="square" rtlCol="0">
            <a:spAutoFit/>
          </a:bodyPr>
          <a:lstStyle>
            <a:defPPr>
              <a:defRPr lang="zh-CN"/>
            </a:defPPr>
            <a:lvl1pPr lvl="0">
              <a:lnSpc>
                <a:spcPct val="150000"/>
              </a:lnSpc>
              <a:defRPr sz="1100" spc="100">
                <a:solidFill>
                  <a:schemeClr val="tx2"/>
                </a:solidFill>
                <a:ea typeface="苹方 常规" panose="020B0300000000000000" pitchFamily="34" charset="-122"/>
              </a:defRPr>
            </a:lvl1pPr>
          </a:lstStyle>
          <a:p>
            <a:pPr>
              <a:lnSpc>
                <a:spcPct val="170000"/>
              </a:lnSpc>
            </a:pPr>
            <a:r>
              <a:rPr lang="en-US" altLang="zh-CN" sz="1600">
                <a:solidFill>
                  <a:schemeClr val="bg1"/>
                </a:solidFill>
                <a:latin typeface="黑体" panose="02010609060101010101" charset="-122"/>
                <a:ea typeface="黑体" panose="02010609060101010101" charset="-122"/>
              </a:rPr>
              <a:t>它允许信号中的高频分量通过，抑制低频或直流分量</a:t>
            </a:r>
            <a:r>
              <a:rPr lang="zh-CN" altLang="en-US" sz="1600">
                <a:solidFill>
                  <a:schemeClr val="bg1"/>
                </a:solidFill>
                <a:latin typeface="黑体" panose="02010609060101010101" charset="-122"/>
                <a:ea typeface="黑体" panose="02010609060101010101" charset="-122"/>
              </a:rPr>
              <a:t>。</a:t>
            </a:r>
          </a:p>
        </p:txBody>
      </p:sp>
      <p:sp>
        <p:nvSpPr>
          <p:cNvPr id="112" name="剪去对角的矩形 111"/>
          <p:cNvSpPr/>
          <p:nvPr/>
        </p:nvSpPr>
        <p:spPr>
          <a:xfrm>
            <a:off x="4797782" y="1857829"/>
            <a:ext cx="2040178" cy="466725"/>
          </a:xfrm>
          <a:prstGeom prst="snip2DiagRect">
            <a:avLst/>
          </a:prstGeom>
          <a:solidFill>
            <a:schemeClr val="accent1">
              <a:alpha val="1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accent1"/>
                </a:solidFill>
                <a:latin typeface="黑体" panose="02010609060101010101" charset="-122"/>
                <a:ea typeface="黑体" panose="02010609060101010101" charset="-122"/>
              </a:rPr>
              <a:t>高通滤波器</a:t>
            </a:r>
          </a:p>
        </p:txBody>
      </p:sp>
      <p:cxnSp>
        <p:nvCxnSpPr>
          <p:cNvPr id="113" name="直接连接符 112"/>
          <p:cNvCxnSpPr/>
          <p:nvPr/>
        </p:nvCxnSpPr>
        <p:spPr>
          <a:xfrm>
            <a:off x="8243090" y="1854200"/>
            <a:ext cx="0" cy="1704975"/>
          </a:xfrm>
          <a:prstGeom prst="line">
            <a:avLst/>
          </a:prstGeom>
          <a:ln w="12700">
            <a:solidFill>
              <a:srgbClr val="A8B2D0"/>
            </a:solidFill>
          </a:ln>
        </p:spPr>
        <p:style>
          <a:lnRef idx="1">
            <a:schemeClr val="accent1"/>
          </a:lnRef>
          <a:fillRef idx="0">
            <a:schemeClr val="accent1"/>
          </a:fillRef>
          <a:effectRef idx="0">
            <a:schemeClr val="accent1"/>
          </a:effectRef>
          <a:fontRef idx="minor">
            <a:schemeClr val="tx1"/>
          </a:fontRef>
        </p:style>
      </p:cxnSp>
      <p:sp>
        <p:nvSpPr>
          <p:cNvPr id="114" name="椭圆 113"/>
          <p:cNvSpPr/>
          <p:nvPr/>
        </p:nvSpPr>
        <p:spPr>
          <a:xfrm>
            <a:off x="8129981" y="3540125"/>
            <a:ext cx="226219" cy="226219"/>
          </a:xfrm>
          <a:prstGeom prst="ellipse">
            <a:avLst/>
          </a:prstGeom>
          <a:solidFill>
            <a:srgbClr val="1A2344"/>
          </a:solid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5" name="文本框 114"/>
          <p:cNvSpPr txBox="1"/>
          <p:nvPr/>
        </p:nvSpPr>
        <p:spPr>
          <a:xfrm>
            <a:off x="8475345" y="2456815"/>
            <a:ext cx="3803015" cy="927100"/>
          </a:xfrm>
          <a:prstGeom prst="rect">
            <a:avLst/>
          </a:prstGeom>
          <a:noFill/>
        </p:spPr>
        <p:txBody>
          <a:bodyPr wrap="square" rtlCol="0">
            <a:spAutoFit/>
          </a:bodyPr>
          <a:lstStyle>
            <a:defPPr>
              <a:defRPr lang="zh-CN"/>
            </a:defPPr>
            <a:lvl1pPr lvl="0">
              <a:lnSpc>
                <a:spcPct val="150000"/>
              </a:lnSpc>
              <a:defRPr sz="1100" spc="100">
                <a:solidFill>
                  <a:schemeClr val="tx2"/>
                </a:solidFill>
                <a:ea typeface="苹方 常规" panose="020B0300000000000000" pitchFamily="34" charset="-122"/>
              </a:defRPr>
            </a:lvl1pPr>
          </a:lstStyle>
          <a:p>
            <a:pPr>
              <a:lnSpc>
                <a:spcPct val="170000"/>
              </a:lnSpc>
            </a:pPr>
            <a:r>
              <a:rPr lang="en-US" altLang="zh-CN" sz="1600">
                <a:solidFill>
                  <a:schemeClr val="bg1"/>
                </a:solidFill>
                <a:latin typeface="黑体" panose="02010609060101010101" charset="-122"/>
                <a:ea typeface="黑体" panose="02010609060101010101" charset="-122"/>
              </a:rPr>
              <a:t>它允许一定频段的信号通过，抑制低于或高于该频段的信号、干扰和噪声</a:t>
            </a:r>
            <a:r>
              <a:rPr lang="zh-CN" altLang="en-US" sz="1600">
                <a:solidFill>
                  <a:schemeClr val="bg1"/>
                </a:solidFill>
                <a:latin typeface="黑体" panose="02010609060101010101" charset="-122"/>
                <a:ea typeface="黑体" panose="02010609060101010101" charset="-122"/>
              </a:rPr>
              <a:t>。</a:t>
            </a:r>
          </a:p>
        </p:txBody>
      </p:sp>
      <p:sp>
        <p:nvSpPr>
          <p:cNvPr id="116" name="剪去对角的矩形 115"/>
          <p:cNvSpPr/>
          <p:nvPr/>
        </p:nvSpPr>
        <p:spPr>
          <a:xfrm>
            <a:off x="8475423" y="1857829"/>
            <a:ext cx="2040178" cy="466725"/>
          </a:xfrm>
          <a:prstGeom prst="snip2DiagRect">
            <a:avLst/>
          </a:prstGeom>
          <a:solidFill>
            <a:schemeClr val="accent1">
              <a:alpha val="1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accent1"/>
                </a:solidFill>
                <a:latin typeface="黑体" panose="02010609060101010101" charset="-122"/>
                <a:ea typeface="黑体" panose="02010609060101010101" charset="-122"/>
              </a:rPr>
              <a:t>带通滤波器</a:t>
            </a:r>
          </a:p>
        </p:txBody>
      </p:sp>
      <p:cxnSp>
        <p:nvCxnSpPr>
          <p:cNvPr id="117" name="直接连接符 116"/>
          <p:cNvCxnSpPr/>
          <p:nvPr/>
        </p:nvCxnSpPr>
        <p:spPr>
          <a:xfrm>
            <a:off x="2776732" y="4114800"/>
            <a:ext cx="0" cy="1704975"/>
          </a:xfrm>
          <a:prstGeom prst="line">
            <a:avLst/>
          </a:prstGeom>
          <a:ln w="12700">
            <a:solidFill>
              <a:srgbClr val="A8B2D0"/>
            </a:solidFill>
          </a:ln>
        </p:spPr>
        <p:style>
          <a:lnRef idx="1">
            <a:schemeClr val="accent1"/>
          </a:lnRef>
          <a:fillRef idx="0">
            <a:schemeClr val="accent1"/>
          </a:fillRef>
          <a:effectRef idx="0">
            <a:schemeClr val="accent1"/>
          </a:effectRef>
          <a:fontRef idx="minor">
            <a:schemeClr val="tx1"/>
          </a:fontRef>
        </p:style>
      </p:cxnSp>
      <p:sp>
        <p:nvSpPr>
          <p:cNvPr id="118" name="椭圆 117"/>
          <p:cNvSpPr/>
          <p:nvPr/>
        </p:nvSpPr>
        <p:spPr>
          <a:xfrm>
            <a:off x="2663623" y="3931649"/>
            <a:ext cx="226219" cy="226219"/>
          </a:xfrm>
          <a:prstGeom prst="ellipse">
            <a:avLst/>
          </a:prstGeom>
          <a:solidFill>
            <a:srgbClr val="1A2344"/>
          </a:solid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9" name="文本框 118"/>
          <p:cNvSpPr txBox="1"/>
          <p:nvPr/>
        </p:nvSpPr>
        <p:spPr>
          <a:xfrm>
            <a:off x="3009265" y="4998085"/>
            <a:ext cx="3267710" cy="1345565"/>
          </a:xfrm>
          <a:prstGeom prst="rect">
            <a:avLst/>
          </a:prstGeom>
          <a:noFill/>
        </p:spPr>
        <p:txBody>
          <a:bodyPr wrap="square" rtlCol="0">
            <a:spAutoFit/>
          </a:bodyPr>
          <a:lstStyle>
            <a:defPPr>
              <a:defRPr lang="zh-CN"/>
            </a:defPPr>
            <a:lvl1pPr lvl="0">
              <a:lnSpc>
                <a:spcPct val="150000"/>
              </a:lnSpc>
              <a:defRPr sz="1100" spc="100">
                <a:solidFill>
                  <a:schemeClr val="tx2"/>
                </a:solidFill>
                <a:ea typeface="苹方 常规" panose="020B0300000000000000" pitchFamily="34" charset="-122"/>
              </a:defRPr>
            </a:lvl1pPr>
          </a:lstStyle>
          <a:p>
            <a:pPr>
              <a:lnSpc>
                <a:spcPct val="170000"/>
              </a:lnSpc>
            </a:pPr>
            <a:r>
              <a:rPr lang="en-US" altLang="zh-CN" sz="1600">
                <a:solidFill>
                  <a:schemeClr val="bg1"/>
                </a:solidFill>
                <a:latin typeface="黑体" panose="02010609060101010101" charset="-122"/>
                <a:ea typeface="黑体" panose="02010609060101010101" charset="-122"/>
              </a:rPr>
              <a:t>它抑制一定频段内的信号，允许该频段以外的信号通过，又称为陷波滤波器</a:t>
            </a:r>
            <a:r>
              <a:rPr lang="zh-CN" altLang="en-US" sz="1600">
                <a:solidFill>
                  <a:schemeClr val="bg1"/>
                </a:solidFill>
                <a:latin typeface="黑体" panose="02010609060101010101" charset="-122"/>
                <a:ea typeface="黑体" panose="02010609060101010101" charset="-122"/>
              </a:rPr>
              <a:t>。</a:t>
            </a:r>
          </a:p>
        </p:txBody>
      </p:sp>
      <p:sp>
        <p:nvSpPr>
          <p:cNvPr id="120" name="剪去对角的矩形 119"/>
          <p:cNvSpPr/>
          <p:nvPr/>
        </p:nvSpPr>
        <p:spPr>
          <a:xfrm>
            <a:off x="3009065" y="4398962"/>
            <a:ext cx="2040178" cy="466725"/>
          </a:xfrm>
          <a:prstGeom prst="snip2DiagRect">
            <a:avLst/>
          </a:prstGeom>
          <a:solidFill>
            <a:schemeClr val="accent1">
              <a:alpha val="1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accent1"/>
                </a:solidFill>
                <a:latin typeface="黑体" panose="02010609060101010101" charset="-122"/>
                <a:ea typeface="黑体" panose="02010609060101010101" charset="-122"/>
              </a:rPr>
              <a:t>带阻滤波器</a:t>
            </a:r>
          </a:p>
        </p:txBody>
      </p:sp>
      <p:cxnSp>
        <p:nvCxnSpPr>
          <p:cNvPr id="121" name="直接连接符 120"/>
          <p:cNvCxnSpPr/>
          <p:nvPr/>
        </p:nvCxnSpPr>
        <p:spPr>
          <a:xfrm>
            <a:off x="6454372" y="4114800"/>
            <a:ext cx="0" cy="1704975"/>
          </a:xfrm>
          <a:prstGeom prst="line">
            <a:avLst/>
          </a:prstGeom>
          <a:ln w="12700">
            <a:solidFill>
              <a:srgbClr val="A8B2D0"/>
            </a:solidFill>
          </a:ln>
        </p:spPr>
        <p:style>
          <a:lnRef idx="1">
            <a:schemeClr val="accent1"/>
          </a:lnRef>
          <a:fillRef idx="0">
            <a:schemeClr val="accent1"/>
          </a:fillRef>
          <a:effectRef idx="0">
            <a:schemeClr val="accent1"/>
          </a:effectRef>
          <a:fontRef idx="minor">
            <a:schemeClr val="tx1"/>
          </a:fontRef>
        </p:style>
      </p:cxnSp>
      <p:sp>
        <p:nvSpPr>
          <p:cNvPr id="122" name="椭圆 121"/>
          <p:cNvSpPr/>
          <p:nvPr/>
        </p:nvSpPr>
        <p:spPr>
          <a:xfrm>
            <a:off x="6341263" y="3931649"/>
            <a:ext cx="226219" cy="226219"/>
          </a:xfrm>
          <a:prstGeom prst="ellipse">
            <a:avLst/>
          </a:prstGeom>
          <a:solidFill>
            <a:srgbClr val="1A2344"/>
          </a:solid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3" name="文本框 122"/>
          <p:cNvSpPr txBox="1"/>
          <p:nvPr/>
        </p:nvSpPr>
        <p:spPr>
          <a:xfrm>
            <a:off x="6686550" y="4998085"/>
            <a:ext cx="4578985" cy="927100"/>
          </a:xfrm>
          <a:prstGeom prst="rect">
            <a:avLst/>
          </a:prstGeom>
          <a:noFill/>
        </p:spPr>
        <p:txBody>
          <a:bodyPr wrap="square" rtlCol="0">
            <a:spAutoFit/>
          </a:bodyPr>
          <a:lstStyle>
            <a:defPPr>
              <a:defRPr lang="zh-CN"/>
            </a:defPPr>
            <a:lvl1pPr lvl="0">
              <a:lnSpc>
                <a:spcPct val="150000"/>
              </a:lnSpc>
              <a:defRPr sz="1100" spc="100">
                <a:solidFill>
                  <a:schemeClr val="tx2"/>
                </a:solidFill>
                <a:ea typeface="苹方 常规" panose="020B0300000000000000" pitchFamily="34" charset="-122"/>
              </a:defRPr>
            </a:lvl1pPr>
          </a:lstStyle>
          <a:p>
            <a:pPr>
              <a:lnSpc>
                <a:spcPct val="170000"/>
              </a:lnSpc>
            </a:pPr>
            <a:r>
              <a:rPr lang="en-US" altLang="zh-CN" sz="1600">
                <a:solidFill>
                  <a:schemeClr val="bg1"/>
                </a:solidFill>
                <a:latin typeface="黑体" panose="02010609060101010101" charset="-122"/>
                <a:ea typeface="黑体" panose="02010609060101010101" charset="-122"/>
              </a:rPr>
              <a:t>一般用于移相，即对输入信号的相位进行改变，相当于一个时间延时系统</a:t>
            </a:r>
            <a:r>
              <a:rPr lang="zh-CN" altLang="en-US" sz="1600">
                <a:solidFill>
                  <a:schemeClr val="bg1"/>
                </a:solidFill>
                <a:latin typeface="黑体" panose="02010609060101010101" charset="-122"/>
                <a:ea typeface="黑体" panose="02010609060101010101" charset="-122"/>
              </a:rPr>
              <a:t>。</a:t>
            </a:r>
          </a:p>
        </p:txBody>
      </p:sp>
      <p:sp>
        <p:nvSpPr>
          <p:cNvPr id="124" name="剪去对角的矩形 123"/>
          <p:cNvSpPr/>
          <p:nvPr/>
        </p:nvSpPr>
        <p:spPr>
          <a:xfrm>
            <a:off x="6686705" y="4398962"/>
            <a:ext cx="2040178" cy="466725"/>
          </a:xfrm>
          <a:prstGeom prst="snip2DiagRect">
            <a:avLst/>
          </a:prstGeom>
          <a:solidFill>
            <a:schemeClr val="accent1">
              <a:alpha val="10000"/>
            </a:schemeClr>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accent1"/>
                </a:solidFill>
                <a:latin typeface="黑体" panose="02010609060101010101" charset="-122"/>
                <a:ea typeface="黑体" panose="02010609060101010101" charset="-122"/>
              </a:rPr>
              <a:t>全通滤波器</a:t>
            </a:r>
          </a:p>
        </p:txBody>
      </p:sp>
      <p:sp>
        <p:nvSpPr>
          <p:cNvPr id="24" name="文本框 23"/>
          <p:cNvSpPr txBox="1"/>
          <p:nvPr/>
        </p:nvSpPr>
        <p:spPr>
          <a:xfrm>
            <a:off x="4855584" y="405249"/>
            <a:ext cx="2478405" cy="645160"/>
          </a:xfrm>
          <a:prstGeom prst="rect">
            <a:avLst/>
          </a:prstGeom>
          <a:noFill/>
        </p:spPr>
        <p:txBody>
          <a:bodyPr wrap="none" rtlCol="0" anchor="ctr">
            <a:spAutoFit/>
          </a:bodyPr>
          <a:lstStyle>
            <a:defPPr>
              <a:defRPr lang="zh-CN"/>
            </a:defPPr>
            <a:lvl1pPr>
              <a:defRPr sz="2800">
                <a:solidFill>
                  <a:schemeClr val="bg1"/>
                </a:solidFill>
                <a:latin typeface="汉仪雅酷黑 75W" panose="020B0804020202020204" pitchFamily="34" charset="-122"/>
                <a:ea typeface="汉仪雅酷黑 75W" panose="020B0804020202020204" pitchFamily="34" charset="-122"/>
                <a:cs typeface="+mn-ea"/>
              </a:defRPr>
            </a:lvl1pPr>
          </a:lstStyle>
          <a:p>
            <a:pPr algn="ctr"/>
            <a:r>
              <a:rPr lang="zh-CN" altLang="en-US" sz="3600" b="1" dirty="0">
                <a:latin typeface="黑体" panose="02010609060101010101" charset="-122"/>
                <a:ea typeface="黑体" panose="02010609060101010101" charset="-122"/>
              </a:rPr>
              <a:t>按功能分类</a:t>
            </a:r>
          </a:p>
        </p:txBody>
      </p:sp>
      <p:cxnSp>
        <p:nvCxnSpPr>
          <p:cNvPr id="25" name="直接连接符 24"/>
          <p:cNvCxnSpPr/>
          <p:nvPr/>
        </p:nvCxnSpPr>
        <p:spPr>
          <a:xfrm>
            <a:off x="5914766" y="1199735"/>
            <a:ext cx="36004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PRING_ULTRA_SCORM_COURSE_ID" val="E5D20E08-F8FA-431A-AEAE-181CEC761571"/>
  <p:tag name="ISPRING_SCORM_RATE_SLIDES" val="1"/>
  <p:tag name="ISPRINGONLINEFOLDERID" val="0"/>
  <p:tag name="ISPRINGONLINEFOLDERPATH" val="Content List"/>
  <p:tag name="ISPRINGCLOUDFOLDERID" val="0"/>
  <p:tag name="ISPRINGCLOUDFOLDERPATH" val="Repository"/>
  <p:tag name="ISPRING_PLAYERS_CUSTOMIZATION" val="UEsDBBQAAgAIALS7WEk9PC/RwQAAAOUBAAAaAAAAdW5pdmVyc2FsL2kxOG5fcHJlc2V0cy54bWydkbEKwjAQhvc+RbjdxG6lJHUT3Bx0lpqmGmkvJZdaH9+UinSRgEMg//F9PyQnd6++Y0/jyTpUkPMtMIPaNRZvCs6n/aYARqHGpu4cGgXogO2qTNq8wKM3ZAKxWIGk4B7CUAoxTRO3NPjYQK4bQywmrl0v4ukditkUw6LC4pb2L/szgyrLGJPX0XbhgFW8x7QgjLxWMDsXjdxi60D8AhqTAEyqwVACaH0CeAwJwI8rQIrvm+ekRwrxo2KQYrWeKnsDUEsDBBQAAgAIALS7WEm45zzyXgAAAGMAAAAcAAAAdW5pdmVyc2FsL2xvY2FsX3NldHRpbmdzLnhtbA3KvQ5AQAwA4N1TNN39bQbHZrTgARoakfRacUd4e7d9w9f2rxd4+AqHqcO6qBBYV9sO3R0u85A3CCGSbiSm7FANoe+yVmwlmTjGFAOcQh9fM/uEyCP5NIdbBMsu+wFQSwMEFAACAAgARJRXRyO0Tvv7AgAAsAgAABQAAAB1bml2ZXJzYWwvcGxheWVyLnhtbK1V30/bMBB+LtL+h8jv2C0dA6oExJDQHsaE1LHtrTKJm3hN4sx2COWv39nO76VsSHtolZzv++58993Fv3rOUu+JScVFHqAFniOP5aGIeB4H6OHr7fE5urp8d+QXKd0z6fEoQGXODYCmyIuYCiUvNIDvqU4C1DNgYEZeIbmQXO+B+xS420gnS/TuaAYuuQpQonWxIqSqKswVIPJYibQ0JAqHIiOFZIrlmkni0kBeg13pv6Phl4mc6H3BVA9Z6LcHrklajmfFByTVEgsZk5P5fEF+3H1ehwnL6DHPlaZ5yJAHlZzZUj7ScHcnojJlythmvktyzbQ2SVjbzNcrvjjPPSXDADmHTcaUojFTOM1jRByWTID9bUpVUvOoAa3hVTte81q/jXnfNG62c6RzLsrHlKsEjvqQzjoJ9Mkwqp/Z61oFPTQKujVMyJPsV8kli+zrt1aM8wVyAVvF2TyxqkI4gKdbGmoh9zcAAxXVHcRt07BrGraglgO30dcdBWpuu2VUl5I1pZr5Tzxi4guVkhpZXGpZMp+MjDWWDME+cVeum9Q1xE90lp7+Q2+M36g1P9VrnbGA/9GYT0DU1oTnEXu+5eCjWQY11QyKbWxYFyk2MbucVPmY9XQ9MLkc66bARTxNZcxgDCOqKens5BCUSarAJSzlCNs7OAhOeJyk8NOTDOPTgzQZlbtJht7BQXAqwt0EtDW3ZSTjOo7E1CrIJxPrxA9LpUXGX6w8B3tGr6wOXxu55ui64O3B2fyPURzEaAZziyZWl3nq7avm8N7MqVadz6ZwloFaYR6YLgvn1cxCWYx8IralZapv+jk1+7AHHeU8NR3TXN9B76Ja8xfmVTwyX7rF0tQkYUYzAfpwvuwxQD9huwzCW9OhiFuRN3XAmNg3928r2mz5unWu64c67EMNnzirHMbN1EdQRyxFmUejHuKi+4ioFHbatWTUS9kWbrQ4AZGKIkDv4aG+88XpRXfls8VFg7V53bvALpc3rPQ64U5BpNZ1exG/3g3w+BtQSwMEFAACAAgAtLtYSbd+K21kAQAA7wIAACkAAAB1bml2ZXJzYWwvc2tpbl9jdXN0b21pemF0aW9uX3NldHRpbmdzLnhtbI1Sy2ocMRC8+yuEf2AltV4DkwU9zYIPATv4POwoZrCtCSOZmKCPj8bxst54TaI+dVV3Nd2qPj9MyT7nMj9Nv4YyzekmljKl+7y9QKjfz4/z8nWJOZa8OSJ3Uxrnn7v0fV6xhuYypHFYRruyeYtReH1ISa2cahkzjCLJPPUKOc9t4zpwHdjGOUpsv/lL4o/uEvcxlfOq/eaE/diwSzkuZZfG+LKF0+r31OkGV8swTq0ubwVbox6mVsfWQIxwyX2lGgAEstwRh6uUndQEecw4hmoUBQqIcE46UYmkHFoWOtFUmO8EYpIx6ir1tHUjrY2jtkroCNFtmledrSEYiTEihABzlQsIBqNWDU1Dg1oPCA4MiKqNJgpQsMEEVr3zwnKkqBcYV2YMYHw87nG79+c6ov+9zuGc/xA8+wVn2dVbmzPm6vfPy9KKb+PTj8ehRDSNXy7Dt+vryzc/vnr3wK4mbdt+6unfUEsDBBQAAgAIAK67WEnoZE7o6C8AAOlbAAAXAAAAdW5pdmVyc2FsL3VuaXZlcnNhbC5wbmftfAtUU1faqB3723YGS52ZjkQeaUtba2nBEJRXSOrQQq0PVES0AqmNGK1ChIAQyMPWKdgaiPgKyCOlqBTQpGglBPKwtSZAQoJajJqQqCE5PAwxOYZw8rwJ2pE6dt373/vPvfdfS9dyheyzv29/70fO3vurNauT5/5xwR9nzZo1d/mH76+bNes/4mbNmp33/BzvyM+1czZ6P54hrkv++yy2PGjU++VZ/LJVy2bNamf8ybnlP7zfX9j94SbirFkvXvT9f0ZC+G7rrFmbqcvfX7a+OMs4RGCcwZO0lKzUrPey3nu94Yd1X7eiW5ynW+uS331t2aoVX72yLnDhvLQFzfNeefXqmx+0fPX+P+4c+yjq89b9P2x4/6Od+1r3fvPXlamBz4cXTDii716NpUDV49WbShWj59kQ+SRjUmaP3rnNFHvZ3b7NEZyeinGbGZwsmsvaBnffK1dS7+2Dz/L9q/uyffO2i7JjsTbxQE1YW/zs6cGmXcebxhvBZIx9LSnRN7KXeCwHLBlx0jwmz9HoacjOZ2/EaG8nX3vG93jFsQowmAYxaZuyXvA93P3C2TxhU9cffH/fOhQQp1jj/gtEu59MW58lMUOu53zw8YkALLIgYRfV40MxMfGVXz3cPlCuGb7Kcv/QaECcDuhyTzE8U+8KrWcIR7kJX3STqdipn+azCZ6jHPJJvlt4ZsqlsI0uRJu/snRlUK8W1qMmDru79DwZIL37CxA7jNCwtXgfBb0lryUCKa5fUjJdP0U4fwrUXVS41IrMBOsvqcpW1TnCpQGrwn0D0x1yAjmiVzJoTp2SKZi6c0Bv1L4Id40ks64/f1RhXMqwnudQjPaOZHgcmBCoMkebAEuqqIioXehSA40gnmrAs1mqYk9eudxRLPQufEGl+2puvar9lX29CvddRRZjO6i/v8E78mpEKF58CTrLvZoj6VV1GnH6pTBK2/iGTUsKDA5i/F8NLsSbcqb2GsW/HDd8mh3/ZeNfvOgqdZoyec/ByKSv/BowrqsYCkXVUx2Zyxy3uDtzQ7BoSxWDn0caPtqk6+JjaGrz2xx+/bLhfXDnLWuOJY94IyBPnK0TNqO5DsueufUkDBMwmj9SaO1ntF3Cdy4WhktViWy4rb9Q1wEt4dCDlPqdS7UE/mdRtt7v47JWxWGjtXiUQiC5gVZmoGvhCwket8njDmQcZnhEHpuHKgWYKgNal4e79BL/sxGZ7dqegSBtNKiHGhbQ3CAlUiixBBG7ySyGRMrR8QBbGBcuSuEZi+sCtCsGdcOWj3Kj0e53OK9xQuJzS8tkjCpgnSvWZ0JypcA5UrI1qqcHIT5J/xJcvJTxDS/X7y+6ZDwSPSwklarDlf2z9Z2ZmkpzO7hnTlWeCrUavUcDV7wKJ/gdb0Zx81SO770kiT6o4fQfNBPIbNx96YdHxy08/D3pK9Xj4E42XKk3Oo+Pu8dpLo7SBBjVNOqXW9mBDCQ6KVxaSELzctV7UFSNsF9HB+JykbXwMAJA7Af7XcgsAw7oUm8L6c3PzI1HmzKYjGi2yL+tTE6mQ6VRIoOiNFxhS/EKF6IG2KTKGFuwdym/Jh1UKelXLrIFMhI0cAZSCAdL1yTIV7U2IhkJNAKAEOMAHdDejXydgZDvu14p8JkTVPptIl78Of35qvS1Fbd30kNhfy3LU2WwPn+16acAeBn9L7wh8iaNYv9xrgRXOZ7vQGwfNouNr9lU6A0TpWPE7hQvVWf8vtIdrYaBhsuIxE/Yit1RW4MWhH4ywWrc4Wzw56GZCptUV+m5lRKC8zIsL8YQgEkuqQ7ibTBIjmsrFWQDkkBn8sioZn4Cow0x5xp0dmGOfqDGpDL/sc95HOPgkeMtFcsi87UZSzVy24BXKQqcwYF3nztoupSBDgkVx671smnhdyTiwwNDgYNrlzAoKuRW+kmea1Kx2Bc7YBP6ZCVyu4yjWZCYNOerMxmsZTvoobi3eq8v9mcmauA2FVUNTfL6yVqj42KLIscRk3KltZEY4ujoCB0O+AvxxjuhW9iK944jIhnxc3oyGlTDaVUqR/YvN6n0HhfAlRBlxglLzGYQl4OxqTGWPeFwxhJRwvBZKFZTfjQRP+cns+A4FrTK9DoFzX0a/9cgbSgU0qfi5ZJNdAmdz5LUYF8I5pmmMHO38VZZY6J7KR1aCW+Xw7qAG2gYt1DZChXUqROSwkkTvHcUhfENPhsGjBp3hdxvju7oelhKfi3pFZlKh9Yp824Un0zfujHI9hXK0LnLkQesxcXv33r6hvBsmBIvi9HzKlSacmJQnCQsDlAN7zz0OZLzcxDjqNTiqJcoVDCMJCBuGM2bCE8EMuH4ndTTRoB6daBGonXX1pE+ACandRPr1cMysYDPkkpeihHZERar3CgxilUXi9U9tr6puHQtDSIeGm+T8HonHXGW6yqtpw7Du9uB/7BBUswmZfFWNXjIGF8c5Q+pBmouv8JkpH+Q/X7Nc+WkqZ5vFjNe0Q1+okOI91c98xo3GB7GQCQx8oZWJeJDQpXAHp0LcbfOohY7bLeDyuV+GTzFlD1bLQuLRjqzX5IV6rQ3g7j9OfkOdTi3txBaYtJuGwni+CXo8zoMiiJqfO6CuNAmwxSyDqhqL1JPCk+HxIFAAk0u2evlZqBm3GCq4Nc7DOMNKr0xL3MXvAi1WngKtGGp/Q6oJJ1BPPzZiBo9WYxRIBgsSYioWaerBGIaCGibmSzG0UFf5un0S9k6IptanFS2SbyPHkyKVzLgf6ogoWSFsJfFheD3h6oWzf65M9fvbzqqrkuNgRMyWBIWIRD2oVg3PKmLZdnVE9KvG8OwtYgFGywkAnZZrJvS5/cl7h/eAOqlic7J2RoQxMTHBMG59gDQdCNgsWRvCVNy4zhGawQaHAygVgpI+hywaInEiJYf/v6OjeZu6Ldt1MBDseFw7WxSqRNS2G5ONchBaSGuJ8gg6R+otknW8G0uLqWudr1WmXcVJ9HAIjFa1GTnqlwMxleg7HY39Az0Hj7/6cgd8pMTrnyAVOaX6V+rpfkyeDeyoOHVROVFg81XGNya8Kv35e4Ll5AF00l8vmJgOrFnoBIXTid48+9N4Bc5R1nu0Zenn77xnwb/T064kB8huH9lMIzDz7fe3MnJXL5O/kXdC7GBrUjd0gcT1mHtV5hs6tRFOPp49OujnL4bB5HfxsXHla32Pv2kRTR1QFQctePDK5ulsLX1wcHT2L8/8nphGj5ZMr3kO28szxy8cRkxTceK5evSC/cUPER96Je0pyD/f4CMRpZYB9M5DTQ31GbjAwlKjZVdlCkA602oMNJqHaTnGWLHAx4BnwQj9t2+moLJrDwAvKO4cZ1Ebz3XhBt51vvs2BXIJkMqjiTeeaOHqNSnP1pdLiI6EVZVHxFzcn5W8e3Lm+PKZ0Klz93PHGZnD6P01C7RzAfc4Bcj+jMXhAKZpmbHmX8a36J6Grg9Rkq74bw0H0suaONymFgqZOetVyByVah8jReNZyaaaAbtHLGtpDKvtiMUyDE1L5nJDiF+1ovABmtQU9uCWAIRc6Zt5jKDzwf4nuE4tUnyAWj9TI4+e5Y+jTO1NBQ/Qm6VV1ZO15obPwKwS/4g5qUlSL4b+z2gduPS3wOq7jb2wOJYvxFPxd683DQFIqkIFpsIpD7ScJyndd5i+Zmx2KSu8d8DWv17MOgX61NmmIGzLelCDLcVmIopQM8UD2fBMzp1a4NO92ROGP8p5AEKFLiSREp+MhNx2Xd/eeIiiK7x6y1gy5MUMxGOa5Y3j90dCYjzBue9JwvcaaGf1G0eJNJzuMHxhU9iBbd+aNvvLJSXOvR7C3EE7alPJlu56vdIUK2vqP+tVrjBs8oBFs19+V2N2+sIX1pixTmqyscmec2VORLe/zjW/qbbb3TtxD1OejOLan9Xd/tkj9e56I9hsqmJiqOhT3DHdCzFOtbS3PB2+c/EY0AdwJZyHjGdmQTz03rcNua+O7F9xCX5ITPIeL1lhn8sH5thwYe6Hq186AT7vxtIAk8I9ROyfN0rwfzSdEzEKJ0fL2GncAX1MxVxf7hkggewNZC8SHgpNSWh0GqRRmC6BklHAefrfe9B7CLB+BjkVXJBb61UQlKUaoiuPcI3oytqeCjlOH8GYSlsRIE8e5bsAnPevaDSQ013kAoU0XrfG1xLTP3Zdym3v5zP1mpKP2huBFFtM8E+G1nJcqgBdoSiLQ7UGWHO/E25mKwb1VjQfVBVEflHbzPZZfwwBstMXy9XMiQLlICu0kJtUHauulkaAsVAQeJCVX5mCEGY0oeTJ5om8wBJELZtLZpJXq2zI45VGhTvipWpKR0zme4b8PbfMCCflNTZ0xYYyrkv+z56zk94FmXSjhBbcd/L2l732QwWG50VHMeWPl9tI2ZOsLhE1dqQaEsxbxUbjgOKhdCSfVtsKEs7SKXWY8QZDTsn4pnpJQZEMhSAOygjwmwwOFLJsOSJraS6jGgqCq3YiZJkYNAeckjJ2Rm+vDBd3IEIkkcKK+Cj8gtMlYyzXbY7hg2vMIfrJ3G7VvJQjMNSy3Vwf7Wk3yg5GNOgeIvbLwnU29faUPkUsVgQOWZAN5mDAG+tTAXvHY/8tBKIEm4ArSSneiGj25WxrmF8MjKBOiOG9R6tevdiRlnHpnB4oj7AZBBT8rtf3YcLXwEt0WVlDVU3EhwbYU6Dw9ABLdHbEW+f8jZt0f0K/VIFDjWxqmILkd8aqShyF+9ANSP6cgOZepzeCEHDxGAbpyHFah3UzXDQhgxctaptwR0LNWtRrH9JVdXuqDkX1Us51TIdXXJTE5Gf2WfVGY+MG27nUcOHwM7+gRoDPE1BMShCK4CoBk9H3ib0teIPRjckrUsEZpj/lcNhTZujz6YlZoj5xoBquLLSr0SFiJiNzRqKzZoX69lY3MegMdLXG+yqF+tLFaFDe0ZkkhDOmIyjEhP72jBcBY28epEi242YOuIYjh1W0ltU8JOciSYJZ6YnrQ6OI4ogiQAcR80xdJn/2HsEvhC+DyeW8Fmqk34UnquYhpK/ZfOuAUuS7C2+Cn7IDY67OlVlg0gMg0S2BgZNVTn09iM2kGxAIGebit0kegYmJCx01Hn+8uHfOG1kpDz00zTxxbGlMCDy3gfibujoUV5K1skYNqucT/8c5hEX8oYC3k5FX3NSQ4pC4MjXDEt1abVe3my1Wm0YgykZEt6M6lfscDi52IvqXDqrajyftRa9ugHPlgJZc9tKnP+tw9pTkP/LIGPnlVmlUdmP9UW/rIgQFFib4K6RyydeXU5Lk5fVzftnbJFSIClWaHfbRJ7tNw+eaBtHvopPLNymLpvGOKuzeHqZWbfuwOKmfzQ+gJ8maFZ4w3/RhOLNZH0YlmefKBKVTneDV2tLXValdurm8Ph9jFvieUtUWWSGFDT3WBHNVsRB32/0z3T1cZx9g91a18TFPiB6mCgHsiirYl58wG9GWfyQAO689Vy6t81cBy0xkr19ZPhzP5bfEZgoJqvyG/vN3X4PO0kOxbiTsS2+/soiHD7rx00VNP+1WUObKBWd5IcT/ApL+Bac0deP9nFM1whuA+HYPm3iZEsKpdX5cd6NhxVZSaRe4mnjmO5+OT/rrXJheThGnEURdO56lOCd+ggmVnd7xPNjo8TsBBVMLDKc+c+s6ixtHlTGWLAwzhw09TXMFSxlqDPjn8BZpcbzlp1B/i7RWWog1nlnvpQTzOz9NR2pVmGEbqFNwAmyTYVRya6ND2lqnuwnUMExb5vCP8b1Csg6OC71tir6ZKbzhFEPFaKS3uDC4XgHwiA2JqtsydFD7LM286R9kityHeOYWzzzvsW6BrECd9UE1nkJyx/Um3/0p96zd/UYc7vYh8bB6sHCi04El8G0AYyidCh6JRcb/ytPY2x9WpGpRNn9oFjpPadAO0b+hoG9RLxRqgEbfqWBSj+jdvOAhm5qvEjzS6drO5/1ed7EKVXaJFqTxRG57ZuFYtgzbVs4yDm3I8i3/6TXgzqDMT2LpLdbeGQnYrX7Ntx9u2nFeD4lBM8xI5CfUV3jWFrBKNYaLwLjCajm1GFt5BDV1bnyoUK7j1QhQz8pk/t9fjEALfm+WNWI5MIZ5l9SUzKxvg6Sn7cpK60GSyRRBS0Z8CYztSE96+W4rtE9Ol2/JSPFeJKZVXJVOeU1JULsWKEh/Wd5k8GbqcKik1muu3jOc9KAxOGAj4iOvKFiujMuXGqtijxeKcV74z5ufTATwJ0w0TwOhrVP7tx8ClRWSrMfOHhXDixY8g3EU1AmLp/ELDIBFvrR0Y5EQF1cCOz5RDZSLQXHV+ntARU2HPXk6Cpu6ZV+jLAhr3PB/VxcSBzy49wIeCIQEIXMr1S9P0fix9gRj95WtxIqFJL96qEAUH+O5FcfoQBqHTm0re5wC6Gm0mtC/Q9MqFAlbouVVPNy+K8hE5U8v3pdbAWNAJ5S6XG5CatBBoc2kgh/+zmBKmCfodg6PNV+jzRSh+3fJDiUz79iOcxyDteGm8rk9GZS6dI5MudbzoA1kjAM0aXjHyIeS7fLaUm8X6WvWjpH8tmJleAa2GAOoQs1JBmIzdoRh9as4rahciGzNYJqPqA/WLQZNyC7ULMF4c2wiXh6q6Rzx8DdMnkrWZ3XTW+wmQkFSQ2JVvxR6ae/Co8ZU3DKG8JcSgLj8rmuoWL5Ocm7Xq+IwXSEgN/UpG895Sy2f91INL1cr1IBaU3gSI20g9vdRv95kJUeXv7QZDsqGnc74FPLSTSno54Un7hFgy5vJDpV3+ok1wldQ4cnJBi3edAbeThHQjU5/fu2aeC4O1NrJzMa0osrWz/PQ4mTMfbL0ZmaufVgWzQ3v1ZNcFTDtlydFP2Z9vVvlwqvaF/syb7P47OkwDNE+n7c9hW6PYPbSdhE/ALG5aGJ5dzgP5g+iy+onJcfFQ73vIgvG/Bj6dwQwhJFHaZkhDCQBQZwQT8jPqvwOCYdNKZUVRU7ZghkBUwkDov2dmej43mRIoMrA804juuk8xNEWNf24uiCDfmsKA08R5uiI23gttEl1LoQ29EKry+I29682onC6ZyfKdQEt+A795Asd4TfkucQMGyds033vIFY6ERKsxc/qEyHzju321EfV67d7dDd3RG/btuu00ny+3fPKbIwclT1Sef8TiLpDdtynevypOsIo/Sq8W1dO7yZf+jsgnu5O52ldaCoomYt0e+AioYkhixLTeoZ0w7S6SwS3fj8cRVDwqGrABI9/VBlJBXdUoVEO2/7M2nbeA+j96IhQkr+VOl2jU1oO/rb4TsYGXhQ/7JgkLVZznoYZW3aScyzPxv1Wr8zbnW++2GU7PK4B0X2dP3+ZJPPpyHgGIh/WLC6mJ79KUvu5MWz7L8092G666IflsjX7n/uT/4myDzitVjp1oezj6MdNxTHQkO44KUIarsTlEKRD2S0YxWHb/ko9lZevALjIUMAE3zo81e63BDGA/iWToTb1/zmifDelxFHvMh0EmXEgV8Lgg7B5M2dSo/6J29GX98QyN3ya3FQa7/tTyu2noygtKAeVQY3xyPcdyL6/i11R4tg+sW0iWrrTvey1zfocbI8f4mpJhOAUpR2vPRRv3Re6bFjPeNjpVqHZtCfNnUxmflh3DpII7cVC5W2R+t+xuHfWXHFPC5Utv1z+ZvSgUUJ9AeauqT63/xST/O95CZZ7xyIyHJNv/1Eu0ZTsL7Ch1pwAD2t093myRJvu6IUua3R/Hq9Dv/XQ5VXPD7tjIXCoZ5Bb/rabPcxgunSU6clcOuO0RqTiJ9zCePWYYQhmyN/3rq7l0PS31CtndOIYjrfDm4kM/SOt2lskVeV/B0/K1ggvxWppBiQLFLBaP90NbT3AFep86uHRSF/kGXTe+9Z9vDPgm1Y15h14O3gk2ZXwdWDsf6NQ7a6aRF1FpcmyAdqaAsXc0bUx6QALX7x7JVzaq+7a78gpd3sDDe0v6nUT+rcui56PGyTLy+D7SKXkcBkLMz8WJFgU1uLMaJDxM1uutaQVv9PLjo5I7ILh7CEBZ9G/mPbadhFXC7r1fwj6U0fsAO5wfo8pGbrSO/emtvIptUahV5ntnwkP6IabhdLpI5XMz+DQEot5iKXVz+TQgOtiRhfvG2vrBAU1dSoGPAiRRuCi7E3VOXz/4jEeeOmTYEDdPQtSD1C3PYRcag4viK9aznz+DSST84qdS/W73C+RUrq5X+bz/+USC3UH0RsC9kamSRX4r+HJeInMJ7tJRp5dhoskaiFBr8l8WtzIzL/DoG1GGUppgvt9v+SNMx54H/zCZzUcjl9Pxi2JFkn6UsVM82hhnPQy7Ww/PxN4uPmpnuLLsr33Oo1EhYQ8z30ViJsfbc5OQ6wCBBCRqvFhRAPPIbLLwz2Jje7ANYkm5TIkH1bO3vf+3juYV4u/yYSt30CwxzPr10bspBZIRmqXEaqBCXM8HbE1krMeJNfLRTSV1il6lcSkDNp+xr2Gqgbhr2B479G5H+K9LgNAdhPQ5YRVWoa/4/vigxCXE9dsmJtVn2s+DIiv1KiqvxGZzbcXqg4XyKDqDxK7lVB3OqP09wrDaU7/I6XTopX/2rUcYUjsupIsZy09YbwC2LIdsMyhN5rH36VMIyk7X2iCtICK3H/CLL14hhrFxIYny/Rk+jzCo5I1FnHJLUsYgguvuwjYI27zqAwHMRIoZAa0XO6U+1Xpz07gy/wNttv1CeTrGbUHjnnSMOvTEUkNhdAFe3gqSrkr2bObEwtCfgv+6KcfnfkK+cvlx6q3CiUgALhjLcPpQK3fTxda7/GZWON/xGU+vjz/xavTdYrfQVNG81B8BgHRVPzPXfGWM7DtHyrN93N79wNZcltBUIumKB5BPJLltY9yeVoXBNF2ATX/asXlun/JRhL0JPt+QHPVL7x23FmOvGniwdNVsGj2H+zbcH7e3E3Z8b8VsSzMad+OyXxDsd1XiT+MU1kClJlPeLLmFbxatWrd+O10IvPWXtTqGedFOD65Mxw/5nfC4lAOywO/jjGnwZIu8rk5Ts4j1LPZKv44OKCkNpGcMtjBL3uVy/ZNkKufor6KeqnqP+XUU/GJAK+ULBzsHCzxyhycblTMjwaFBeqVEVUl5Im4DvfhDaKnFIR2TW5Cm4KZynuTRSJHBWSepPH33Mbw+8QODPuzow9gwF/LpPj4gtHnD8vROe5AEMqy76e5NrQFxMbOPt2ZrL0w0F9dG9nLFq+Ch7BkuZgWFuEClSuHG46IhEQZgaj9CVl/2gEr6+GxXmkNCgineYGaN6+Puc5vgCDA9dUp6Pd1wiua9YPY7LejS37ic9S6Ze22K/zVrEVhaS6PGhPcZC30zZYIB19PH8TO1CRneHbcqY2Xz9HoDlU6SyPE+AQzlHU0B5Qd+aHmZkjDfdhQBzDeKSRyP8zMf6WcTl4YT4OtRJawsx+hU4vh70gsglMmTS6c4TkrT+gqUVcFiZpa0bQ7F3i65BEJzGmUvsl8H1bT5ih4ZfboGKep/i0meTP83SaUNsNRjWaUaWiS4ksFJcsy9ukYSf94uh4wvp57go56cL4CfOYZItf+SLRtv0rcVPSNdVbdqOSllTmZtcFMeKTLvMz59aTJkBRfc2P+WQ07BWu8lIxrVo0B1SBkkAmAJ1wxk2IXDFtT1DT5tiCDUxJZ/jFT+b8lAcVX9oqlmag/b/QoTdDeVb+8Xz+OiL968GBWOzfQCB1CYY7hvYixTGkIHWwU/HRE5QlJ43U6bv8qnF3g2y85XPk/Nei9uE1nDK5XyMo0sXS0Lql9ZAXSfTc+mgKtc34rySVHkr07a903dCw2vOG9jwve6kmj8hnwXGK4hru1YA/l5ubbuP4MsYZYPAbUveCOAlDzEinbPtrsILmjGfpkvUgSiyyxUpzxGHJ4GQnDZ1lJRQYIDrAHL+C6mCffZKYy+T8rnx3nsXvQLTg0zzTUbquS00L+Qvy2W2fBOn34IplL8WKMMMQPfLtSoApqfcI5HmODHRu7Y/5Xk3WMhCtSfKeD2sk0u9iaQmRuwyWDAy2AViMboagM09Ua9nqcOVjSXLLCGppInDxCVbYPwAtfoKckAXolU9QgF+9/9WnqJ+ifor6/wR1VeNhnT2QpiMcebyetXrTX3eQtyLutdl/M97OoJwO+uBfx40Emqot7vYtS0LDb+rqMTuI8Xi7fI8VG/Hcn2+d1ZfGa3X/pibil0UuB81jio3ZwX5UAqT2vTRZbyKX77MPL8RAI0Uf25c/QlV/aFowNzfMwAHzCbYl5+mkp5P+FyZ5iyewVus0DP4pgr/bqiYqMkshPROeSSRObxzR+HZqCIAEE2/y7jkFustgDFM4whU4IYUqGAXlQFHvIyMv/MhXUWaPkMdamtnl8vlYsrlkhN//ve3+1RQsYx8vZdjoxyLgSSFFsDcAFX6Y7Ns6o9VMyouE4OXNzE2PnKJ56wiqo/vFepijgWSoSTa5TuRel4a9R6x1xkUz6LC5kue7KCe3ThRdLdRZoHaksNJB5yaDkq9qy+TkOvPXg4jtcq5iIB4zUcxX73GXyBQUoSs2/THG8zwVcj8ql5S2NetyjUqffJ2bHSRre59IKbsEDTbouuhtvIlMU4kyEJetCWECSxUYj9NKiYwy6PQW1Gp2oB43jIYCeDSrGvmhocucYZkMeEdiBHdqUnhDU8XQRtyIbONx3154ipiIAh5FlLg3vF2B74e3VyMuaibTjqXBFkpeqTZH2AITt4ivkOiy76pVw0r1QiUj8ohBl42qi4BfxPdRQHOSt8LJyRddXhWaI+6BJGNEEYK9IRFvVaeir03q+rkJyscWqY8rqLw8sTQUn5a1qGbZYtwWsYwvWFJ2CfGWPI0JoEFOk5mKXk0X6wjS72o+z+ffIfq1gkaJhBOCI/MzGrhcueBRh7K619u1NPvVw9xiBlF7Si20+/tXwG2aFw8ScWuC9EZUVjiL5ofWDTu/lvPM1KyWms8L11ccUeXXohRkGTSpI+l3HhwHxBIV2raiZUZ8iywIUWWWy81NN2BzkXfm6ro++z4odLg4e2vfh7HiK0bGBYWyAh6qUC3SbUGLJy38PxDp1d66VKejO4bdgwM1kuMSqTqXLFQ1IvW8ystLWDrUabkCoSDEf92Ae8z+J+IKtvGlPdyjka9XcrnZd6U9zHmLI2fJMZNocX8G11U15cfQUcGwSEAKFuu0ejW6HHL5VZGc5o2grsISAxL7XcRNDVc7KdRgBUJUKVFXNsOyuQzixGNuUFrnCaiqfMyklyY2dzw2D1nw2eb/6aRSdSPRyZRwhwp4ctG/agSkpTlPcUEsTJn9BOc+NY8oVA+QeI/h7B4fgHxvfhjVusFa3AB/1HLfCSqw2BDfG0/XRkfNv7gL9vINgcsijcCKEsT9fI9v95o9px7/uIRLR8i+XW8NJWMt49hy0tQvUNpvMeVcGqiBb2KVy6cM0SISRSDnPMaSLaFAeO+nP6UrUKDMqhodTMcuKWggPbbO6uC4Ns/ImkJSWb9vX6Md8/cjnyOViovN/4LOKyHI/4967XXZ/ljP5trozAYLNksxUJNePMZ/tFlu7Ii3z97TN9CCS3+aI55O+n85KXtkuNN9lWZPYVCbT7LWPz2Z8BTkKchTkKcgT0GegjwFeQryFOQpyFOQpyBPQZ6CPAX5t4H49i8zTvktL9kZG/rol+WS0ZNMNvV+EzzheNS/XPbAi6BB0nTf8U74qsBDBYWUN4d3fSenqxb/my+p8E4olfhT7+0Lm75La8W2/7JzT5rliUCRyDHUhpnah+m0V2inKtr8ybdmp/s2UytWN6Q3YBvwDQQraZoajSG49ebe8A8aaE6NyaWp72hVL7XBbJwQx7phSAtsKAIawUDtlHjQt9f7WMpkhh4ykNJZ/j5gYNS3l/iGsGcib2tbH7CBIj+nNlzZ06nqMY3moD3dXeAAZGbQ+OQvgHBFt50covTdy+XbEiS69yfRbutRDln/LtNzGe66PFiOvt+4Ew71JGvyE2yA7+4D3U7PaArNvkrZL4rgDZGH3hHhdXt8my41BUOdzg4RJ9oFI/0Z3tQ99Bxm6schBZjX7/FXH56Ct6Rizxt93GWU8bcblzspoxkU3xEtjGlTbuqQ7XlLqeMEtrrYy9i69GGUaQwkBcHo1LFm6lgJqpWtLRlradbkb0q6ktGw9l2qAU812JVGYyccuom/JVM6AeoEoAmIR75ZqT0wdYPluhGYPKaOEBmEvKHOcFp4ZIihyzxJ1n5kxQ8vJ9MFKj2xXwco8tksk+2E2hb2I3idGxuU4JXfXunB+btRoAyp15IqT9jV+EFK5esiSYrlUlxRSFzbwsJFrQpgPawsMkav9EsezNkG622d9zbnVq3kJOpaTghDwuQ4UAsMg3RYNDi5x0/2Xb22jV+fV+JsqGgsUIfTQsRhZGSQnCOcvnsl/53gXDsyf0zSAyzWaLoz0YAZgIRl8pc5z4r62zoeEsTa0OZmE6MGAXTbBDEKErDRttSAuJQo6s+2jotby86STnd9lV7APqw9bDRlzvnR2RX8DThZfD5b3IOI2rY4iPuVGXg19M7kYA2JZrJNnsKENlPp/HpM85BRfCsWO3liCGibX06mj+EUKN+CIJPW3W4vlc9LY3lOdykuD5s4KWPa8agC9ClEXJqy3/I1D3q58Ch9py5tn1o0Zsv1q1ddjiAQJD8FcOFi3AauqeznWjcdNSHpNBq7AFtMq0niWEO5u6mQ9ehj1/RVdXAc2iKS8tIoc7d55fwW5qcsirsoe4S8ElfQyq7NKT+1SXwmgzCc0WYXlMaXy8fMFwdIpYOShjQbz//BR4sWqtcuItACByVzZs2KwSe7Gab1rZwfvYSvdXl9Jwta0vmnRAC3oCm1cOggPFk4uhQWCxJCN3iWhtrCMFQ0QwqKLtdIJYxmiZNQIM93mJu0CLdLlrE0ZOd1R3Sc7VdONBONoO885aBXb6wsgdMiXcj4DS0tJXVVyFbGXK//ejXEUxylcWPPjo0v9iptK82ykLaOGpw7nhMYxx2a7JKspaAZ40sT8UkyM6EkNxsV6JlXvSX+vTyMpVB+K5pKsJQixDK/ryBK70sJ4hEE2aBEPC+39epksz8VX4LQqva8ay5YrB43rNBnNkhVSwrcYxz32KDvLEOy1ogZ9ffc85eq9rQyEtomrvJGeSfGLN+hJ71S6UgVzTk3hpvtuzyQQNYFrnCXzgFO2T+WtTqCNrn9hhV/t57vnOuVWN/2qDknanfRdhUHYM4KBxNCUlYLr0GX7wVcNHSG6+50hnO+DWIqPIhvEV9UqvpFRbgjMj1USHhfZiotJNXZEZZqHErQT7wRuBmebnUFxF7IIumPJmtH05WEdM6Ic3ghhkTJDNc64EKv4bU61K/DFyreSFNqC0jr4aUbhvAq307o8XmdXcacNHigN6YG6bXbT7uziIGkxp4N1M92Z7BEJrlSb6oWQbUi6JiI2M+t0Zu+1SFaWXwpTt/l7BKwUynvei0rjhQOBQFSMVEGVNlA0rDrI7ZCGUFQYCU9OoPFWU8SKq4twh64necWrE5cuNvkNdiAxE/7lm0cetMSaiT67jLsm/e9/fo5o5FwaHZsom67MJePoZ55QOgRRc4R4Pvou3se6D7XQkBuoDXzztQuwGHdlUWpkGObLQbq3smG01LU7oQc55E7AfNM39pLvCIvSAKvV4uICmY/Da49Ng4WTUR5BFFN+AVYhmDSXUkLbHaX1petvqVJ0zIgGiMJZmtV+UWfT4hpYyTUErrPKyf3gJyj0wI8Yfb4ybG1Tn9DCw5vbfemH3mvNxCyjtJYvANRYm7PhVjs0jI5ZDoIe0OSElD5eWQ/49ySrOpI0ceRtlVQt4qsUrUK3zw3hq5fixbl3ViVCHQKIycOK+JpEcGJpj0DwVitgDO0yIJvsh+/683tNradGsS5IvuxO3q4wiPZfmTfkvIcq+dIGry0Q+DaxcmjWHee9AptDK2C03o8pccUS1a75k0+sL3DC83YTSmqqhx+XyQhPRFPnjzHEgjJdNoOwulATn5dcj+iNdezumjzoHLrhqFmZDQaSC2TB2AleQ6jcvHEzhEZq2Js51lvvaHuHnPkHfFsaWHDDXD96lJPxCZruzdslwnE1sGHsllvwXzbXFm39kHYWefKNLDXudnVP74r3lszv3LYTtovXTNfpaJLWo5LBOa3B8xF5xHPapQpd9JsoyfIbFIu5LT8vbG2TJ6jas+nd++gfjly1xumvxO+WepXH+/27bZJV6Add63w/ZvCpYWDlL3cViE8edATGCW16uDLQtK4B6YJ8SutGG/Dhj0IG2fqlg3qjz6Ux5gpsqgwVYc5gSzrRKw75bcXWn4RMm3UWfz2nIMGj+Ne6efwCGPu2I6EBxI5bOFLgHoFeKqR6EbhHJ+egJKvEV3koU9GnJ6cbmMho8lOfhuGAMuto80soV2PdevbsI7z2NLDWPtJbJc9ngaYMrTiWy8IvOL7IeF9QqRb8nqaMvlfZKdOckuQntnnKEeBVRz7afRSb5UUC114Dr3GTTGEX3F+LUcY5uL2B0b8AGvSTpqaWgLHxWFBYNE5M25c5YmEMtdjD3tj/uoFLMnUol4+S6zcxsdoOZGec8QdbtvycrOVciUR797lnZZQJq8wkYH4dJrJ5BKMI5C0NQSLSuRSKbm9OUTWWPte1ndCuKSx5OoKLVfMmD2sHLM/iGrfz3CEArFn9wnSXRmHRCt1fPeQXhkenTpNr6anIzgO5wwmOrCZov6N0aLI+x20ZsFy65Ian7LNJBmnZ2URLE5CeyuaW/+cxnggZ4a18arSd7mdCg85NndDvkrdXPLOrYXeaAGJ3kF7GKve0O5sGvMkLJiOuqkwj0kzM1AASw2cTW7JGyaG58fWXOwDWwQDReZAvXZHbpixYtfgQCz1LqrCHKE3bSSdPpMnCuAMr+S6Fl2qXY9l+GR4nAU6i8aMA7G0ysQyGZliOb+fX++gK0odfzjhCIgD8d6o4i3OD/v2zNiTrwCvgkvd17T2zekeg9ZZ2+Y7roecb5g+Uu/56g+5x2Z7XZh3YMyBMHjm3z3VjtTicDIpp9RzgThtBrmH9pWQ1WP22nDGA1O4htojT+OemZYpD/Kd3rfQZAsjvzfOrYRKc3IPi1L6mfhOqV5naiI53gRdkc4KqeT54taxcYQ3DfWCN6kJltC7PDJ/AVLJUGwJ4/YqXycQsLuiQhbS0uHMCo5JVylMdL8zrHjfah0JiFsIMfz02uG6ZFkPYYI25e+5/bFGk+VheMwYoT3ZMwI/mrgA4CywFZ8bc+jDvYro2RIj/vmIJ/0tLe7iFPe9JIjaFoJ/YCINQezY023j6wof5Bcg3HL+xoYhtv26r2Ye8d362idSBmVaz1en2WK7MNBhzCLR37jmjrn1hPIxsMY1JHIUcbCXljCqN7G5FzeG1xIOM6+6+0VQtDY/PjxxyV3ztkGbNHO9lpHo1nLMhCb1evGA2WJP+E29csYYg2rN3fxA+dbnaPee02tzKk/b43z594bvrLFlfPfmMnlvakqC9dQzyNYt73RwHb67TplcnTPtYghhA0Wk/sDqipGGLQRpr8gwfQ0WapadqoL/xwM+KQ8+ctRR+afGJh+WRb5rsCBbbVOr0Jv80clHPX32FsxZtFfCZfLylgWT/xTgkwu1yQpvqdDuFshXpD4o1ca8PcZnD0qrE/bLVufmYtWWd5j9XHPTOPPMr+g2OBnr0UleS2p4znclqlR0eaMrAdjfqqB5xb9/ukRieTJhcQtFkztFG9yS/W6fjAn0T0mlpRQ37n2MB8R4Tpnp0rVzS/mbrK78+VD00lZT78LRpZ7KcuAZ3w2kG5yC0aD1LIevUEX1ikQa0kiG+aMTjt216dEUN8gShRR2JG4DCB6jiGKN8OhF7yRHyVU0p9eE3m0KIUzaPG5thAg7cUdIu/8Ko56xlnK3ZhpzrOUvPwx6e4DXPG9mW0mK/NoxYXKVVjcGogfry+UrMn8hdL/o2Ue758+mjjKpLUFRYbycidSEv91LtxBy1BLPh3qEyWIqLg7xmhfzthD7umVPd/+GwuH0Do3kQMEEqiDrDvxsN/m2cPI8J9Ozud5UqnX0bSFOGbVu47hquIOXYt04fcVzeMRwzJ3rJNWZse9wBHSzo7hK7iWgk5P+2lB5atbQkduRniw8dWu0KDdZTrOneEatjPuGuFBfW3vBxTsRPLZ0oist4b7CE756QRz8a9+9sOm+izI4vq010b3ZPHbXdN/4/e/2sLZK35GQdziPbpM228c5zPTpTjrji111pilvQ5kx40Jp3ZhH0fYAesWRHGSmf/2oV86ezZqXpjEHZV8NEiAKTvlubE7HOG/7S+OfmeZ1367qG5Ge1rY2j3/D0dls+iHiet/48g9Wv8/++ydf/A9QSwMEFAACAAgArrtYSdZFKylNAAAAawAAABsAAAB1bml2ZXJzYWwvdW5pdmVyc2FsLnBuZy54bWyzsa/IzVEoSy0qzszPs1Uy1DNQsrfj5bIpKEoty0wtV6gAigEFIUBJodJWycQIwS3PTCnJAKowMDZDCGakZqZnlNgqmZubwwX1gWYCAFBLAQIAABQAAgAIALS7WEk9PC/RwQAAAOUBAAAaAAAAAAAAAAEAAAAAAAAAAAB1bml2ZXJzYWwvaTE4bl9wcmVzZXRzLnhtbFBLAQIAABQAAgAIALS7WEm45zzyXgAAAGMAAAAcAAAAAAAAAAEAAAAAAPkAAAB1bml2ZXJzYWwvbG9jYWxfc2V0dGluZ3MueG1sUEsBAgAAFAACAAgARJRXRyO0Tvv7AgAAsAgAABQAAAAAAAAAAQAAAAAAkQEAAHVuaXZlcnNhbC9wbGF5ZXIueG1sUEsBAgAAFAACAAgAtLtYSbd+K21kAQAA7wIAACkAAAAAAAAAAQAAAAAAvgQAAHVuaXZlcnNhbC9za2luX2N1c3RvbWl6YXRpb25fc2V0dGluZ3MueG1sUEsBAgAAFAACAAgArrtYSehkTujoLwAA6VsAABcAAAAAAAAAAAAAAAAAaQYAAHVuaXZlcnNhbC91bml2ZXJzYWwucG5nUEsBAgAAFAACAAgArrtYSdZFKylNAAAAawAAABsAAAAAAAAAAQAAAAAAhjYAAHVuaXZlcnNhbC91bml2ZXJzYWwucG5nLnhtbFBLBQYAAAAABgAGALkBAAAMNwAAAAA="/>
  <p:tag name="ISPRING_OUTPUT_FOLDER" val="C:\Users\Administrator\Desktop"/>
  <p:tag name="ISPRING_SCORM_ENDPOINT" val="&lt;endpoint&gt;&lt;enable&gt;0&lt;/enable&gt;&lt;lrs&gt;http://&lt;/lrs&gt;&lt;auth&gt;0&lt;/auth&gt;&lt;login&gt;&lt;/login&gt;&lt;password&gt;&lt;/password&gt;&lt;key&gt;&lt;/key&gt;&lt;name&gt;&lt;/name&gt;&lt;email&gt;&lt;/email&gt;&lt;/endpoint&gt;&#10;"/>
  <p:tag name="ISPRING_PRESENTATION_TITLE" val="227"/>
</p:tagLst>
</file>

<file path=ppt/tags/tag2.xml><?xml version="1.0" encoding="utf-8"?>
<p:tagLst xmlns:a="http://schemas.openxmlformats.org/drawingml/2006/main" xmlns:r="http://schemas.openxmlformats.org/officeDocument/2006/relationships" xmlns:p="http://schemas.openxmlformats.org/presentationml/2006/main">
  <p:tag name="PA" val="v5.2.9"/>
</p:tagLst>
</file>

<file path=ppt/tags/tag3.xml><?xml version="1.0" encoding="utf-8"?>
<p:tagLst xmlns:a="http://schemas.openxmlformats.org/drawingml/2006/main" xmlns:r="http://schemas.openxmlformats.org/officeDocument/2006/relationships" xmlns:p="http://schemas.openxmlformats.org/presentationml/2006/main">
  <p:tag name="PA" val="v5.2.9"/>
</p:tagLst>
</file>

<file path=ppt/tags/tag4.xml><?xml version="1.0" encoding="utf-8"?>
<p:tagLst xmlns:a="http://schemas.openxmlformats.org/drawingml/2006/main" xmlns:r="http://schemas.openxmlformats.org/officeDocument/2006/relationships" xmlns:p="http://schemas.openxmlformats.org/presentationml/2006/main">
  <p:tag name="PA" val="v5.2.9"/>
</p:tagLst>
</file>

<file path=ppt/tags/tag5.xml><?xml version="1.0" encoding="utf-8"?>
<p:tagLst xmlns:a="http://schemas.openxmlformats.org/drawingml/2006/main" xmlns:r="http://schemas.openxmlformats.org/officeDocument/2006/relationships" xmlns:p="http://schemas.openxmlformats.org/presentationml/2006/main">
  <p:tag name="PA" val="v5.2.9"/>
</p:tagLst>
</file>

<file path=ppt/tags/tag6.xml><?xml version="1.0" encoding="utf-8"?>
<p:tagLst xmlns:a="http://schemas.openxmlformats.org/drawingml/2006/main" xmlns:r="http://schemas.openxmlformats.org/officeDocument/2006/relationships" xmlns:p="http://schemas.openxmlformats.org/presentationml/2006/main">
  <p:tag name="PA" val="v5.2.9"/>
</p:tagLst>
</file>

<file path=ppt/tags/tag7.xml><?xml version="1.0" encoding="utf-8"?>
<p:tagLst xmlns:a="http://schemas.openxmlformats.org/drawingml/2006/main" xmlns:r="http://schemas.openxmlformats.org/officeDocument/2006/relationships" xmlns:p="http://schemas.openxmlformats.org/presentationml/2006/main">
  <p:tag name="PA" val="v5.2.9"/>
</p:tagLst>
</file>

<file path=ppt/theme/theme1.xml><?xml version="1.0" encoding="utf-8"?>
<a:theme xmlns:a="http://schemas.openxmlformats.org/drawingml/2006/main" name="1_自定义设计方案">
  <a:themeElements>
    <a:clrScheme name="自定义 2035">
      <a:dk1>
        <a:sysClr val="windowText" lastClr="000000"/>
      </a:dk1>
      <a:lt1>
        <a:sysClr val="window" lastClr="CCE8CF"/>
      </a:lt1>
      <a:dk2>
        <a:srgbClr val="44546A"/>
      </a:dk2>
      <a:lt2>
        <a:srgbClr val="E7E6E6"/>
      </a:lt2>
      <a:accent1>
        <a:srgbClr val="5FDCED"/>
      </a:accent1>
      <a:accent2>
        <a:srgbClr val="F080A0"/>
      </a:accent2>
      <a:accent3>
        <a:srgbClr val="333D47"/>
      </a:accent3>
      <a:accent4>
        <a:srgbClr val="F9B347"/>
      </a:accent4>
      <a:accent5>
        <a:srgbClr val="F95B3A"/>
      </a:accent5>
      <a:accent6>
        <a:srgbClr val="91969B"/>
      </a:accent6>
      <a:hlink>
        <a:srgbClr val="0563C1"/>
      </a:hlink>
      <a:folHlink>
        <a:srgbClr val="954F72"/>
      </a:folHlink>
    </a:clrScheme>
    <a:fontScheme name="自定义 117">
      <a:majorFont>
        <a:latin typeface="Century Gothic"/>
        <a:ea typeface="腾讯体"/>
        <a:cs typeface=""/>
      </a:majorFont>
      <a:minorFont>
        <a:latin typeface="Century Gothic"/>
        <a:ea typeface="思源黑体 CN Normal"/>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none" rtlCol="0">
        <a:spAutoFit/>
      </a:bodyPr>
      <a:lstStyle>
        <a:defPPr>
          <a:defRPr dirty="0">
            <a:solidFill>
              <a:schemeClr val="bg1"/>
            </a:solidFill>
            <a:latin typeface="+mn-ea"/>
            <a:ea typeface="+mn-ea"/>
            <a:sym typeface="+mn-ea"/>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CCE8C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CCE8C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446</Words>
  <Application>Microsoft Office PowerPoint</Application>
  <PresentationFormat>宽屏</PresentationFormat>
  <Paragraphs>131</Paragraphs>
  <Slides>18</Slides>
  <Notes>17</Notes>
  <HiddenSlides>0</HiddenSlides>
  <MMClips>0</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18</vt:i4>
      </vt:variant>
    </vt:vector>
  </HeadingPairs>
  <TitlesOfParts>
    <vt:vector size="34" baseType="lpstr">
      <vt:lpstr>Times New Roman</vt:lpstr>
      <vt:lpstr>等线</vt:lpstr>
      <vt:lpstr>Cambria Math</vt:lpstr>
      <vt:lpstr>腾讯体</vt:lpstr>
      <vt:lpstr>思源黑体 CN Normal</vt:lpstr>
      <vt:lpstr>Calibri</vt:lpstr>
      <vt:lpstr>微软雅黑 Light</vt:lpstr>
      <vt:lpstr>黑体</vt:lpstr>
      <vt:lpstr>Open Sans Light</vt:lpstr>
      <vt:lpstr>Arial</vt:lpstr>
      <vt:lpstr>Century Gothic</vt:lpstr>
      <vt:lpstr>庞门正道标题体</vt:lpstr>
      <vt:lpstr>FontAwesome</vt:lpstr>
      <vt:lpstr>Open Sans</vt:lpstr>
      <vt:lpstr>宋体</vt:lpstr>
      <vt:lpstr>1_自定义设计方案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227</dc:title>
  <dc:creator/>
  <cp:lastModifiedBy/>
  <cp:revision>115</cp:revision>
  <dcterms:created xsi:type="dcterms:W3CDTF">2017-08-29T13:53:00Z</dcterms:created>
  <dcterms:modified xsi:type="dcterms:W3CDTF">2021-04-14T02:27:40Z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2052-11.1.0.10356</vt:lpwstr>
  </property>
  <property fmtid="{D5CDD505-2E9C-101B-9397-08002B2CF9AE}" pid="3" name="KSOTemplateUUID">
    <vt:lpwstr>v1.0_mb_Z1SwMOFz39a11w3SLSk83g==</vt:lpwstr>
  </property>
  <property fmtid="{D5CDD505-2E9C-101B-9397-08002B2CF9AE}" pid="4" name="ICV">
    <vt:lpwstr>A32D864DE81B4DA0ADE5B62C8E997B5C</vt:lpwstr>
  </property>
</Properties>
</file>